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ppt/media/image25.jpg" ContentType="image/jpeg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61" r:id="rId3"/>
    <p:sldId id="264" r:id="rId4"/>
    <p:sldId id="265" r:id="rId5"/>
    <p:sldId id="266" r:id="rId6"/>
    <p:sldId id="269" r:id="rId7"/>
    <p:sldId id="270" r:id="rId8"/>
    <p:sldId id="271" r:id="rId9"/>
    <p:sldId id="272" r:id="rId10"/>
    <p:sldId id="273" r:id="rId11"/>
    <p:sldId id="275" r:id="rId12"/>
    <p:sldId id="277" r:id="rId1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6" y="-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0267" y="2114753"/>
            <a:ext cx="7660640" cy="786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A529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A529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A529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C92D4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4669" y="1450169"/>
            <a:ext cx="1470025" cy="62865"/>
          </a:xfrm>
          <a:custGeom>
            <a:avLst/>
            <a:gdLst/>
            <a:ahLst/>
            <a:cxnLst/>
            <a:rect l="l" t="t" r="r" b="b"/>
            <a:pathLst>
              <a:path w="1470025" h="62865">
                <a:moveTo>
                  <a:pt x="1469644" y="0"/>
                </a:moveTo>
                <a:lnTo>
                  <a:pt x="0" y="0"/>
                </a:lnTo>
                <a:lnTo>
                  <a:pt x="0" y="62400"/>
                </a:lnTo>
                <a:lnTo>
                  <a:pt x="1469644" y="62400"/>
                </a:lnTo>
                <a:lnTo>
                  <a:pt x="1469644" y="0"/>
                </a:lnTo>
                <a:close/>
              </a:path>
            </a:pathLst>
          </a:custGeom>
          <a:solidFill>
            <a:srgbClr val="FDBE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A529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956" y="20573"/>
            <a:ext cx="8970645" cy="9117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A529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529" y="940053"/>
            <a:ext cx="8586470" cy="3080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60165-6D36-706E-9F6B-3B8C6784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5AA9BE-8EB5-9045-E7AF-86C782B1E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A17658-BAE6-9C73-AFF9-3838ED77A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E517D3-41A1-62A0-8CDF-76E4FD58A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1" r="25896" b="5162"/>
          <a:stretch>
            <a:fillRect/>
          </a:stretch>
        </p:blipFill>
        <p:spPr>
          <a:xfrm>
            <a:off x="5867400" y="58169"/>
            <a:ext cx="580856" cy="56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9" y="0"/>
            <a:ext cx="9141460" cy="5133975"/>
          </a:xfrm>
          <a:custGeom>
            <a:avLst/>
            <a:gdLst/>
            <a:ahLst/>
            <a:cxnLst/>
            <a:rect l="l" t="t" r="r" b="b"/>
            <a:pathLst>
              <a:path w="9141460" h="5133975">
                <a:moveTo>
                  <a:pt x="0" y="0"/>
                </a:moveTo>
                <a:lnTo>
                  <a:pt x="0" y="5133899"/>
                </a:lnTo>
                <a:lnTo>
                  <a:pt x="9141000" y="5133899"/>
                </a:lnTo>
                <a:lnTo>
                  <a:pt x="914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5EAE9">
              <a:alpha val="2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550" y="123266"/>
            <a:ext cx="86010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Surat Edaran</a:t>
            </a:r>
            <a:r>
              <a:rPr spc="10" dirty="0"/>
              <a:t> </a:t>
            </a:r>
            <a:r>
              <a:rPr dirty="0"/>
              <a:t>Sekretaris</a:t>
            </a:r>
            <a:r>
              <a:rPr spc="25" dirty="0"/>
              <a:t> </a:t>
            </a:r>
            <a:r>
              <a:rPr dirty="0"/>
              <a:t>Jenderal</a:t>
            </a:r>
            <a:r>
              <a:rPr spc="-5" dirty="0"/>
              <a:t> </a:t>
            </a:r>
            <a:r>
              <a:rPr dirty="0"/>
              <a:t>No:9</a:t>
            </a:r>
            <a:r>
              <a:rPr spc="-10" dirty="0"/>
              <a:t> </a:t>
            </a:r>
            <a:r>
              <a:rPr dirty="0"/>
              <a:t>Tahun</a:t>
            </a:r>
            <a:r>
              <a:rPr spc="-10" dirty="0"/>
              <a:t> </a:t>
            </a:r>
            <a:r>
              <a:rPr dirty="0"/>
              <a:t>2025:</a:t>
            </a:r>
            <a:r>
              <a:rPr spc="30" dirty="0"/>
              <a:t> </a:t>
            </a:r>
            <a:r>
              <a:rPr lang="en-US" spc="30" dirty="0" smtClean="0"/>
              <a:t/>
            </a:r>
            <a:br>
              <a:rPr lang="en-US" spc="30" dirty="0" smtClean="0"/>
            </a:br>
            <a:r>
              <a:rPr dirty="0" err="1" smtClean="0"/>
              <a:t>Pelaksanaan</a:t>
            </a:r>
            <a:r>
              <a:rPr spc="10" dirty="0" smtClean="0"/>
              <a:t> </a:t>
            </a:r>
            <a:r>
              <a:rPr spc="-10" dirty="0" err="1" smtClean="0"/>
              <a:t>Teknis</a:t>
            </a:r>
            <a:r>
              <a:rPr lang="en-US" spc="-10" dirty="0" smtClean="0"/>
              <a:t> </a:t>
            </a:r>
            <a:r>
              <a:rPr lang="it-IT" dirty="0"/>
              <a:t>Implementasi Dana</a:t>
            </a:r>
            <a:r>
              <a:rPr lang="it-IT" spc="15" dirty="0"/>
              <a:t> </a:t>
            </a:r>
            <a:r>
              <a:rPr lang="it-IT" dirty="0"/>
              <a:t>BOSP</a:t>
            </a:r>
            <a:r>
              <a:rPr lang="it-IT" spc="5" dirty="0"/>
              <a:t> </a:t>
            </a:r>
            <a:r>
              <a:rPr lang="it-IT" dirty="0"/>
              <a:t>Tahun</a:t>
            </a:r>
            <a:r>
              <a:rPr lang="it-IT" spc="-5" dirty="0"/>
              <a:t> </a:t>
            </a:r>
            <a:r>
              <a:rPr lang="it-IT" dirty="0"/>
              <a:t>Anggaran</a:t>
            </a:r>
            <a:r>
              <a:rPr lang="it-IT" spc="-10" dirty="0"/>
              <a:t> </a:t>
            </a:r>
            <a:r>
              <a:rPr lang="it-IT" spc="-20" dirty="0"/>
              <a:t>2025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285750" y="1336802"/>
            <a:ext cx="8662035" cy="864235"/>
            <a:chOff x="285750" y="1336802"/>
            <a:chExt cx="8662035" cy="864235"/>
          </a:xfrm>
        </p:grpSpPr>
        <p:sp>
          <p:nvSpPr>
            <p:cNvPr id="5" name="object 5"/>
            <p:cNvSpPr/>
            <p:nvPr/>
          </p:nvSpPr>
          <p:spPr>
            <a:xfrm>
              <a:off x="1933701" y="1336802"/>
              <a:ext cx="7014209" cy="862330"/>
            </a:xfrm>
            <a:custGeom>
              <a:avLst/>
              <a:gdLst/>
              <a:ahLst/>
              <a:cxnLst/>
              <a:rect l="l" t="t" r="r" b="b"/>
              <a:pathLst>
                <a:path w="7014209" h="862330">
                  <a:moveTo>
                    <a:pt x="7013702" y="0"/>
                  </a:moveTo>
                  <a:lnTo>
                    <a:pt x="0" y="0"/>
                  </a:lnTo>
                  <a:lnTo>
                    <a:pt x="0" y="862203"/>
                  </a:lnTo>
                  <a:lnTo>
                    <a:pt x="7013702" y="862203"/>
                  </a:lnTo>
                  <a:lnTo>
                    <a:pt x="7013702" y="0"/>
                  </a:lnTo>
                  <a:close/>
                </a:path>
              </a:pathLst>
            </a:custGeom>
            <a:solidFill>
              <a:srgbClr val="85EAE9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750" y="1336802"/>
              <a:ext cx="1846580" cy="864235"/>
            </a:xfrm>
            <a:custGeom>
              <a:avLst/>
              <a:gdLst/>
              <a:ahLst/>
              <a:cxnLst/>
              <a:rect l="l" t="t" r="r" b="b"/>
              <a:pathLst>
                <a:path w="1846580" h="864235">
                  <a:moveTo>
                    <a:pt x="1846199" y="0"/>
                  </a:moveTo>
                  <a:lnTo>
                    <a:pt x="1845818" y="0"/>
                  </a:lnTo>
                  <a:lnTo>
                    <a:pt x="173037" y="0"/>
                  </a:lnTo>
                  <a:lnTo>
                    <a:pt x="147449" y="4678"/>
                  </a:lnTo>
                  <a:lnTo>
                    <a:pt x="100055" y="40109"/>
                  </a:lnTo>
                  <a:lnTo>
                    <a:pt x="59480" y="105872"/>
                  </a:lnTo>
                  <a:lnTo>
                    <a:pt x="42416" y="148464"/>
                  </a:lnTo>
                  <a:lnTo>
                    <a:pt x="27857" y="196643"/>
                  </a:lnTo>
                  <a:lnTo>
                    <a:pt x="16069" y="249745"/>
                  </a:lnTo>
                  <a:lnTo>
                    <a:pt x="7319" y="307102"/>
                  </a:lnTo>
                  <a:lnTo>
                    <a:pt x="1874" y="368051"/>
                  </a:lnTo>
                  <a:lnTo>
                    <a:pt x="0" y="431926"/>
                  </a:lnTo>
                  <a:lnTo>
                    <a:pt x="1874" y="495770"/>
                  </a:lnTo>
                  <a:lnTo>
                    <a:pt x="7319" y="556693"/>
                  </a:lnTo>
                  <a:lnTo>
                    <a:pt x="16069" y="614030"/>
                  </a:lnTo>
                  <a:lnTo>
                    <a:pt x="27857" y="667115"/>
                  </a:lnTo>
                  <a:lnTo>
                    <a:pt x="42416" y="715282"/>
                  </a:lnTo>
                  <a:lnTo>
                    <a:pt x="59480" y="757866"/>
                  </a:lnTo>
                  <a:lnTo>
                    <a:pt x="78782" y="794200"/>
                  </a:lnTo>
                  <a:lnTo>
                    <a:pt x="123033" y="845457"/>
                  </a:lnTo>
                  <a:lnTo>
                    <a:pt x="173037" y="863727"/>
                  </a:lnTo>
                  <a:lnTo>
                    <a:pt x="1846199" y="863727"/>
                  </a:lnTo>
                  <a:lnTo>
                    <a:pt x="1846199" y="0"/>
                  </a:lnTo>
                  <a:close/>
                </a:path>
              </a:pathLst>
            </a:custGeom>
            <a:solidFill>
              <a:srgbClr val="37C8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0991" y="1614042"/>
            <a:ext cx="1298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Penyesuaian/ </a:t>
            </a: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Penyusunan</a:t>
            </a:r>
            <a:r>
              <a:rPr sz="1200" b="1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Roboto"/>
                <a:cs typeface="Roboto"/>
              </a:rPr>
              <a:t>RKAS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6833" y="927353"/>
            <a:ext cx="4012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94710" algn="l"/>
              </a:tabLst>
            </a:pPr>
            <a:r>
              <a:rPr sz="1400" b="1" spc="-10" dirty="0">
                <a:latin typeface="Arial"/>
                <a:cs typeface="Arial"/>
              </a:rPr>
              <a:t>Reguler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Kinerja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8494" y="1478025"/>
            <a:ext cx="3128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97790" indent="-178435">
              <a:lnSpc>
                <a:spcPct val="100000"/>
              </a:lnSpc>
              <a:spcBef>
                <a:spcPts val="95"/>
              </a:spcBef>
              <a:buFont typeface="Times New Roman"/>
              <a:buChar char="●"/>
              <a:tabLst>
                <a:tab pos="190500" algn="l"/>
              </a:tabLst>
            </a:pPr>
            <a:r>
              <a:rPr sz="1000" spc="-10" dirty="0">
                <a:latin typeface="Roboto"/>
                <a:cs typeface="Roboto"/>
              </a:rPr>
              <a:t>Penyesuaian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paling</a:t>
            </a:r>
            <a:r>
              <a:rPr sz="1000" spc="-4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lambat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31</a:t>
            </a:r>
            <a:r>
              <a:rPr sz="1000" b="1" spc="-4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Agustus</a:t>
            </a:r>
            <a:r>
              <a:rPr sz="1000" b="1" spc="-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2025,</a:t>
            </a:r>
            <a:r>
              <a:rPr sz="1000" b="1" spc="-40" dirty="0">
                <a:latin typeface="Roboto"/>
                <a:cs typeface="Roboto"/>
              </a:rPr>
              <a:t> </a:t>
            </a:r>
            <a:r>
              <a:rPr sz="1000" b="1" spc="-20" dirty="0">
                <a:latin typeface="Roboto"/>
                <a:cs typeface="Roboto"/>
              </a:rPr>
              <a:t>bagi </a:t>
            </a:r>
            <a:r>
              <a:rPr sz="1000" b="1" dirty="0">
                <a:latin typeface="Roboto"/>
                <a:cs typeface="Roboto"/>
              </a:rPr>
              <a:t>yang</a:t>
            </a:r>
            <a:r>
              <a:rPr sz="1000" b="1" spc="-4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sudah</a:t>
            </a:r>
            <a:r>
              <a:rPr sz="1000" b="1" spc="-3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menenapkan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spc="-20" dirty="0">
                <a:latin typeface="Roboto"/>
                <a:cs typeface="Roboto"/>
              </a:rPr>
              <a:t>ARKAS</a:t>
            </a:r>
            <a:endParaRPr sz="1000">
              <a:latin typeface="Roboto"/>
              <a:cs typeface="Roboto"/>
            </a:endParaRPr>
          </a:p>
          <a:p>
            <a:pPr marL="190500" marR="5080" indent="-178435">
              <a:lnSpc>
                <a:spcPct val="100000"/>
              </a:lnSpc>
              <a:buFont typeface="Times New Roman"/>
              <a:buChar char="●"/>
              <a:tabLst>
                <a:tab pos="190500" algn="l"/>
              </a:tabLst>
            </a:pPr>
            <a:r>
              <a:rPr sz="1000" spc="-20" dirty="0">
                <a:latin typeface="Roboto"/>
                <a:cs typeface="Roboto"/>
              </a:rPr>
              <a:t>Penyusunan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paling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lambat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31</a:t>
            </a:r>
            <a:r>
              <a:rPr sz="1000" b="1" spc="-2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Juli</a:t>
            </a:r>
            <a:r>
              <a:rPr sz="1000" b="1" spc="-2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2025</a:t>
            </a:r>
            <a:r>
              <a:rPr sz="1000" b="1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(bagi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satdik </a:t>
            </a:r>
            <a:r>
              <a:rPr sz="1000" dirty="0">
                <a:latin typeface="Roboto"/>
                <a:cs typeface="Roboto"/>
              </a:rPr>
              <a:t>yang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belum</a:t>
            </a:r>
            <a:r>
              <a:rPr sz="1000" spc="-4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menetapkan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RKAS)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16116" y="1362455"/>
            <a:ext cx="2931795" cy="862330"/>
          </a:xfrm>
          <a:prstGeom prst="rect">
            <a:avLst/>
          </a:prstGeom>
          <a:solidFill>
            <a:srgbClr val="37C8EE">
              <a:alpha val="19607"/>
            </a:srgbClr>
          </a:solidFill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endParaRPr sz="1100">
              <a:latin typeface="Times New Roman"/>
              <a:cs typeface="Times New Roman"/>
            </a:endParaRPr>
          </a:p>
          <a:p>
            <a:pPr marL="336550" indent="-183515">
              <a:lnSpc>
                <a:spcPct val="100000"/>
              </a:lnSpc>
              <a:spcBef>
                <a:spcPts val="5"/>
              </a:spcBef>
              <a:buFont typeface="Times New Roman"/>
              <a:buChar char="●"/>
              <a:tabLst>
                <a:tab pos="336550" algn="l"/>
              </a:tabLst>
            </a:pPr>
            <a:r>
              <a:rPr sz="1100" spc="-10" dirty="0">
                <a:latin typeface="Roboto"/>
                <a:cs typeface="Roboto"/>
              </a:rPr>
              <a:t>Penyusunan</a:t>
            </a:r>
            <a:r>
              <a:rPr sz="1100" spc="-3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paling</a:t>
            </a:r>
            <a:endParaRPr sz="1100">
              <a:latin typeface="Roboto"/>
              <a:cs typeface="Roboto"/>
            </a:endParaRPr>
          </a:p>
          <a:p>
            <a:pPr marL="337185">
              <a:lnSpc>
                <a:spcPct val="100000"/>
              </a:lnSpc>
            </a:pPr>
            <a:r>
              <a:rPr sz="1100" dirty="0">
                <a:latin typeface="Roboto"/>
                <a:cs typeface="Roboto"/>
              </a:rPr>
              <a:t>lambat</a:t>
            </a:r>
            <a:r>
              <a:rPr sz="1100" spc="-50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31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Juni</a:t>
            </a:r>
            <a:r>
              <a:rPr sz="1100" b="1" spc="-50" dirty="0">
                <a:latin typeface="Roboto"/>
                <a:cs typeface="Roboto"/>
              </a:rPr>
              <a:t> </a:t>
            </a:r>
            <a:r>
              <a:rPr sz="1100" b="1" spc="-20" dirty="0">
                <a:latin typeface="Roboto"/>
                <a:cs typeface="Roboto"/>
              </a:rPr>
              <a:t>2025</a:t>
            </a:r>
            <a:endParaRPr sz="1100">
              <a:latin typeface="Roboto"/>
              <a:cs typeface="Robo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5750" y="2251176"/>
            <a:ext cx="8662035" cy="1725930"/>
            <a:chOff x="285750" y="2251176"/>
            <a:chExt cx="8662035" cy="1725930"/>
          </a:xfrm>
        </p:grpSpPr>
        <p:sp>
          <p:nvSpPr>
            <p:cNvPr id="12" name="object 12"/>
            <p:cNvSpPr/>
            <p:nvPr/>
          </p:nvSpPr>
          <p:spPr>
            <a:xfrm>
              <a:off x="1863344" y="2251176"/>
              <a:ext cx="7084695" cy="1722120"/>
            </a:xfrm>
            <a:custGeom>
              <a:avLst/>
              <a:gdLst/>
              <a:ahLst/>
              <a:cxnLst/>
              <a:rect l="l" t="t" r="r" b="b"/>
              <a:pathLst>
                <a:path w="7084695" h="1722120">
                  <a:moveTo>
                    <a:pt x="7084186" y="0"/>
                  </a:moveTo>
                  <a:lnTo>
                    <a:pt x="0" y="0"/>
                  </a:lnTo>
                  <a:lnTo>
                    <a:pt x="0" y="1721993"/>
                  </a:lnTo>
                  <a:lnTo>
                    <a:pt x="7084186" y="1721993"/>
                  </a:lnTo>
                  <a:lnTo>
                    <a:pt x="7084186" y="0"/>
                  </a:lnTo>
                  <a:close/>
                </a:path>
              </a:pathLst>
            </a:custGeom>
            <a:solidFill>
              <a:srgbClr val="85EAE9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5750" y="2254630"/>
              <a:ext cx="1846580" cy="1722120"/>
            </a:xfrm>
            <a:custGeom>
              <a:avLst/>
              <a:gdLst/>
              <a:ahLst/>
              <a:cxnLst/>
              <a:rect l="l" t="t" r="r" b="b"/>
              <a:pathLst>
                <a:path w="1846580" h="1722120">
                  <a:moveTo>
                    <a:pt x="1846199" y="0"/>
                  </a:moveTo>
                  <a:lnTo>
                    <a:pt x="1845818" y="0"/>
                  </a:lnTo>
                  <a:lnTo>
                    <a:pt x="173037" y="0"/>
                  </a:lnTo>
                  <a:lnTo>
                    <a:pt x="158096" y="3157"/>
                  </a:lnTo>
                  <a:lnTo>
                    <a:pt x="115609" y="48455"/>
                  </a:lnTo>
                  <a:lnTo>
                    <a:pt x="89750" y="105936"/>
                  </a:lnTo>
                  <a:lnTo>
                    <a:pt x="77715" y="142090"/>
                  </a:lnTo>
                  <a:lnTo>
                    <a:pt x="66345" y="182842"/>
                  </a:lnTo>
                  <a:lnTo>
                    <a:pt x="55693" y="227936"/>
                  </a:lnTo>
                  <a:lnTo>
                    <a:pt x="45810" y="277115"/>
                  </a:lnTo>
                  <a:lnTo>
                    <a:pt x="36747" y="330120"/>
                  </a:lnTo>
                  <a:lnTo>
                    <a:pt x="28557" y="386695"/>
                  </a:lnTo>
                  <a:lnTo>
                    <a:pt x="21291" y="446583"/>
                  </a:lnTo>
                  <a:lnTo>
                    <a:pt x="15001" y="509525"/>
                  </a:lnTo>
                  <a:lnTo>
                    <a:pt x="9738" y="575266"/>
                  </a:lnTo>
                  <a:lnTo>
                    <a:pt x="5555" y="643547"/>
                  </a:lnTo>
                  <a:lnTo>
                    <a:pt x="2503" y="714111"/>
                  </a:lnTo>
                  <a:lnTo>
                    <a:pt x="634" y="786701"/>
                  </a:lnTo>
                  <a:lnTo>
                    <a:pt x="0" y="861060"/>
                  </a:lnTo>
                  <a:lnTo>
                    <a:pt x="634" y="935400"/>
                  </a:lnTo>
                  <a:lnTo>
                    <a:pt x="2503" y="1007975"/>
                  </a:lnTo>
                  <a:lnTo>
                    <a:pt x="5555" y="1078527"/>
                  </a:lnTo>
                  <a:lnTo>
                    <a:pt x="9738" y="1146799"/>
                  </a:lnTo>
                  <a:lnTo>
                    <a:pt x="15001" y="1212533"/>
                  </a:lnTo>
                  <a:lnTo>
                    <a:pt x="21291" y="1275471"/>
                  </a:lnTo>
                  <a:lnTo>
                    <a:pt x="28557" y="1335356"/>
                  </a:lnTo>
                  <a:lnTo>
                    <a:pt x="36747" y="1391931"/>
                  </a:lnTo>
                  <a:lnTo>
                    <a:pt x="45810" y="1444937"/>
                  </a:lnTo>
                  <a:lnTo>
                    <a:pt x="55693" y="1494117"/>
                  </a:lnTo>
                  <a:lnTo>
                    <a:pt x="66345" y="1539214"/>
                  </a:lnTo>
                  <a:lnTo>
                    <a:pt x="77715" y="1579970"/>
                  </a:lnTo>
                  <a:lnTo>
                    <a:pt x="89750" y="1616128"/>
                  </a:lnTo>
                  <a:lnTo>
                    <a:pt x="115609" y="1673617"/>
                  </a:lnTo>
                  <a:lnTo>
                    <a:pt x="143509" y="1709622"/>
                  </a:lnTo>
                  <a:lnTo>
                    <a:pt x="173037" y="1722081"/>
                  </a:lnTo>
                  <a:lnTo>
                    <a:pt x="1846199" y="1722081"/>
                  </a:lnTo>
                  <a:lnTo>
                    <a:pt x="1846199" y="0"/>
                  </a:lnTo>
                  <a:close/>
                </a:path>
              </a:pathLst>
            </a:custGeom>
            <a:solidFill>
              <a:srgbClr val="85EA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7113" y="2891789"/>
            <a:ext cx="1393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Batasan</a:t>
            </a:r>
            <a:r>
              <a:rPr sz="12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Persentase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8494" y="2275804"/>
            <a:ext cx="3128645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Font typeface="Times New Roman"/>
              <a:buChar char="●"/>
              <a:tabLst>
                <a:tab pos="190500" algn="l"/>
              </a:tabLst>
            </a:pPr>
            <a:r>
              <a:rPr sz="1000" spc="-10" dirty="0">
                <a:latin typeface="Roboto"/>
                <a:cs typeface="Roboto"/>
              </a:rPr>
              <a:t>Penyediaan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Buku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minimal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10%</a:t>
            </a:r>
            <a:r>
              <a:rPr sz="1000" b="1" spc="-3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dari</a:t>
            </a:r>
            <a:r>
              <a:rPr sz="1000" b="1" spc="-2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pagu</a:t>
            </a:r>
            <a:r>
              <a:rPr sz="1000" b="1" spc="-20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alokasi</a:t>
            </a:r>
            <a:endParaRPr sz="1000" dirty="0">
              <a:latin typeface="Roboto"/>
              <a:cs typeface="Roboto"/>
            </a:endParaRPr>
          </a:p>
          <a:p>
            <a:pPr marL="190500">
              <a:lnSpc>
                <a:spcPct val="100000"/>
              </a:lnSpc>
            </a:pPr>
            <a:r>
              <a:rPr sz="1000" b="1" dirty="0">
                <a:latin typeface="Roboto"/>
                <a:cs typeface="Roboto"/>
              </a:rPr>
              <a:t>dalam</a:t>
            </a:r>
            <a:r>
              <a:rPr sz="1000" b="1" spc="-4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satu</a:t>
            </a:r>
            <a:r>
              <a:rPr sz="1000" b="1" spc="-5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tahun</a:t>
            </a:r>
            <a:r>
              <a:rPr sz="1000" b="1" spc="-15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anggaran</a:t>
            </a:r>
            <a:endParaRPr sz="1000" dirty="0">
              <a:latin typeface="Roboto"/>
              <a:cs typeface="Roboto"/>
            </a:endParaRPr>
          </a:p>
          <a:p>
            <a:pPr marL="190500" marR="62230" indent="-178435">
              <a:lnSpc>
                <a:spcPct val="100000"/>
              </a:lnSpc>
              <a:buFont typeface="Times New Roman"/>
              <a:buChar char="●"/>
              <a:tabLst>
                <a:tab pos="190500" algn="l"/>
              </a:tabLst>
            </a:pPr>
            <a:r>
              <a:rPr sz="1000" spc="-10" dirty="0">
                <a:latin typeface="Roboto"/>
                <a:cs typeface="Roboto"/>
              </a:rPr>
              <a:t>Pemeliharaan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Sarana</a:t>
            </a:r>
            <a:r>
              <a:rPr sz="1000" spc="-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Prasarana</a:t>
            </a:r>
            <a:r>
              <a:rPr sz="1000" spc="10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maksimal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spc="-25" dirty="0">
                <a:latin typeface="Roboto"/>
                <a:cs typeface="Roboto"/>
              </a:rPr>
              <a:t>20% </a:t>
            </a:r>
            <a:r>
              <a:rPr sz="1000" b="1" dirty="0">
                <a:latin typeface="Roboto"/>
                <a:cs typeface="Roboto"/>
              </a:rPr>
              <a:t>dari</a:t>
            </a:r>
            <a:r>
              <a:rPr sz="1000" b="1" spc="-3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pagu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alokasi</a:t>
            </a:r>
            <a:r>
              <a:rPr sz="1000" b="1" spc="-3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dalam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satu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tahun</a:t>
            </a:r>
            <a:r>
              <a:rPr sz="1000" b="1" spc="-15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anggaran</a:t>
            </a:r>
            <a:endParaRPr sz="1000" dirty="0">
              <a:latin typeface="Roboto"/>
              <a:cs typeface="Roboto"/>
            </a:endParaRPr>
          </a:p>
          <a:p>
            <a:pPr marL="190500" marR="278130" indent="-178435">
              <a:lnSpc>
                <a:spcPct val="100000"/>
              </a:lnSpc>
              <a:buFont typeface="Times New Roman"/>
              <a:buChar char="●"/>
              <a:tabLst>
                <a:tab pos="190500" algn="l"/>
              </a:tabLst>
            </a:pPr>
            <a:r>
              <a:rPr sz="1000" spc="-10" dirty="0">
                <a:latin typeface="Roboto"/>
                <a:cs typeface="Roboto"/>
              </a:rPr>
              <a:t>Pembayaran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Honor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(Gaji</a:t>
            </a:r>
            <a:r>
              <a:rPr sz="1000" spc="-3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Bulanan)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Non</a:t>
            </a:r>
            <a:r>
              <a:rPr sz="1000" spc="-25" dirty="0">
                <a:latin typeface="Roboto"/>
                <a:cs typeface="Roboto"/>
              </a:rPr>
              <a:t> ASN </a:t>
            </a:r>
            <a:r>
              <a:rPr sz="1000" b="1" spc="-10" dirty="0">
                <a:latin typeface="Roboto"/>
                <a:cs typeface="Roboto"/>
              </a:rPr>
              <a:t>maksimal</a:t>
            </a:r>
            <a:r>
              <a:rPr sz="1000" b="1" spc="-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20%</a:t>
            </a:r>
            <a:r>
              <a:rPr sz="1000" b="1" spc="-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(negeri)</a:t>
            </a:r>
            <a:r>
              <a:rPr sz="1000" b="1" spc="-1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dan</a:t>
            </a:r>
            <a:r>
              <a:rPr sz="1000" b="1" spc="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40%</a:t>
            </a:r>
            <a:r>
              <a:rPr sz="1000" b="1" spc="-20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(swasta) </a:t>
            </a:r>
            <a:r>
              <a:rPr sz="1000" b="1" dirty="0">
                <a:latin typeface="Roboto"/>
                <a:cs typeface="Roboto"/>
              </a:rPr>
              <a:t>dihitung</a:t>
            </a:r>
            <a:r>
              <a:rPr sz="1000" b="1" spc="-2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dari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50%</a:t>
            </a:r>
            <a:r>
              <a:rPr sz="1000" b="1" spc="-4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pagu</a:t>
            </a:r>
            <a:r>
              <a:rPr sz="1000" b="1" spc="-2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alokasi</a:t>
            </a:r>
            <a:r>
              <a:rPr sz="1000" b="1" spc="-2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dalam</a:t>
            </a:r>
            <a:r>
              <a:rPr sz="1000" b="1" spc="-25" dirty="0">
                <a:latin typeface="Roboto"/>
                <a:cs typeface="Roboto"/>
              </a:rPr>
              <a:t> </a:t>
            </a:r>
            <a:r>
              <a:rPr sz="1000" b="1" spc="-20" dirty="0">
                <a:latin typeface="Roboto"/>
                <a:cs typeface="Roboto"/>
              </a:rPr>
              <a:t>satu </a:t>
            </a:r>
            <a:r>
              <a:rPr sz="1000" b="1" dirty="0" err="1">
                <a:latin typeface="Roboto"/>
                <a:cs typeface="Roboto"/>
              </a:rPr>
              <a:t>tahun</a:t>
            </a:r>
            <a:r>
              <a:rPr sz="1000" b="1" spc="-40" dirty="0">
                <a:latin typeface="Roboto"/>
                <a:cs typeface="Roboto"/>
              </a:rPr>
              <a:t> </a:t>
            </a:r>
            <a:r>
              <a:rPr sz="1000" b="1" spc="-10" dirty="0" err="1" smtClean="0">
                <a:latin typeface="Roboto"/>
                <a:cs typeface="Roboto"/>
              </a:rPr>
              <a:t>anggaran</a:t>
            </a:r>
            <a:r>
              <a:rPr lang="en-US" sz="1000" b="1" spc="-10" dirty="0" smtClean="0">
                <a:latin typeface="Roboto"/>
                <a:cs typeface="Roboto"/>
              </a:rPr>
              <a:t>.</a:t>
            </a:r>
          </a:p>
          <a:p>
            <a:pPr marL="12065" marR="278130">
              <a:lnSpc>
                <a:spcPct val="100000"/>
              </a:lnSpc>
              <a:tabLst>
                <a:tab pos="190500" algn="l"/>
              </a:tabLst>
            </a:pPr>
            <a:r>
              <a:rPr lang="en-US" sz="1000" b="1" spc="-10" dirty="0">
                <a:latin typeface="Roboto"/>
                <a:cs typeface="Roboto"/>
              </a:rPr>
              <a:t> </a:t>
            </a:r>
            <a:r>
              <a:rPr lang="en-US" sz="1000" b="1" spc="-10" dirty="0" smtClean="0">
                <a:latin typeface="Roboto"/>
                <a:cs typeface="Roboto"/>
              </a:rPr>
              <a:t>	</a:t>
            </a:r>
            <a:r>
              <a:rPr lang="en-US" sz="1000" b="1" i="1" spc="-10" dirty="0" smtClean="0">
                <a:latin typeface="Roboto"/>
                <a:cs typeface="Roboto"/>
              </a:rPr>
              <a:t>(</a:t>
            </a:r>
            <a:r>
              <a:rPr lang="en-US" sz="1000" b="1" i="1" spc="-10" dirty="0" err="1" smtClean="0">
                <a:latin typeface="Roboto"/>
                <a:cs typeface="Roboto"/>
              </a:rPr>
              <a:t>khusus</a:t>
            </a:r>
            <a:r>
              <a:rPr lang="en-US" sz="1000" b="1" i="1" spc="-10" dirty="0" smtClean="0">
                <a:latin typeface="Roboto"/>
                <a:cs typeface="Roboto"/>
              </a:rPr>
              <a:t> </a:t>
            </a:r>
            <a:r>
              <a:rPr lang="en-US" sz="1000" b="1" i="1" spc="-10" dirty="0" err="1" smtClean="0">
                <a:latin typeface="Roboto"/>
                <a:cs typeface="Roboto"/>
              </a:rPr>
              <a:t>tahun</a:t>
            </a:r>
            <a:r>
              <a:rPr lang="en-US" sz="1000" b="1" i="1" spc="-10" dirty="0" smtClean="0">
                <a:latin typeface="Roboto"/>
                <a:cs typeface="Roboto"/>
              </a:rPr>
              <a:t> 2025,  </a:t>
            </a:r>
            <a:r>
              <a:rPr lang="en-US" sz="1000" b="1" i="1" spc="-10" dirty="0" err="1" smtClean="0">
                <a:latin typeface="Roboto"/>
                <a:cs typeface="Roboto"/>
              </a:rPr>
              <a:t>pembayaran</a:t>
            </a:r>
            <a:r>
              <a:rPr lang="en-US" sz="1000" b="1" i="1" spc="-10" dirty="0" smtClean="0">
                <a:latin typeface="Roboto"/>
                <a:cs typeface="Roboto"/>
              </a:rPr>
              <a:t> honor non 	ASN </a:t>
            </a:r>
            <a:r>
              <a:rPr lang="en-US" sz="1000" b="1" i="1" spc="-10" dirty="0" err="1" smtClean="0">
                <a:latin typeface="Roboto"/>
                <a:cs typeface="Roboto"/>
              </a:rPr>
              <a:t>maksimal</a:t>
            </a:r>
            <a:r>
              <a:rPr lang="en-US" sz="1000" b="1" i="1" spc="-10" dirty="0" smtClean="0">
                <a:latin typeface="Roboto"/>
                <a:cs typeface="Roboto"/>
              </a:rPr>
              <a:t> 20% (</a:t>
            </a:r>
            <a:r>
              <a:rPr lang="en-US" sz="1000" b="1" i="1" spc="-10" dirty="0" err="1" smtClean="0">
                <a:latin typeface="Roboto"/>
                <a:cs typeface="Roboto"/>
              </a:rPr>
              <a:t>negeri</a:t>
            </a:r>
            <a:r>
              <a:rPr lang="en-US" sz="1000" b="1" i="1" spc="-10" dirty="0" smtClean="0">
                <a:latin typeface="Roboto"/>
                <a:cs typeface="Roboto"/>
              </a:rPr>
              <a:t>) </a:t>
            </a:r>
            <a:r>
              <a:rPr lang="en-US" sz="1000" b="1" i="1" spc="-10" dirty="0" err="1" smtClean="0">
                <a:latin typeface="Roboto"/>
                <a:cs typeface="Roboto"/>
              </a:rPr>
              <a:t>dan</a:t>
            </a:r>
            <a:r>
              <a:rPr lang="en-US" sz="1000" b="1" i="1" spc="-10" dirty="0" smtClean="0">
                <a:latin typeface="Roboto"/>
                <a:cs typeface="Roboto"/>
              </a:rPr>
              <a:t>  40% 	(</a:t>
            </a:r>
            <a:r>
              <a:rPr lang="en-US" sz="1000" b="1" i="1" spc="-10" dirty="0" err="1" smtClean="0">
                <a:latin typeface="Roboto"/>
                <a:cs typeface="Roboto"/>
              </a:rPr>
              <a:t>swasta</a:t>
            </a:r>
            <a:r>
              <a:rPr lang="en-US" sz="1000" b="1" i="1" spc="-10" dirty="0" smtClean="0">
                <a:latin typeface="Roboto"/>
                <a:cs typeface="Roboto"/>
              </a:rPr>
              <a:t>) </a:t>
            </a:r>
            <a:r>
              <a:rPr lang="en-US" sz="1000" b="1" i="1" spc="-10" dirty="0" err="1" smtClean="0">
                <a:latin typeface="Roboto"/>
                <a:cs typeface="Roboto"/>
              </a:rPr>
              <a:t>dihitung</a:t>
            </a:r>
            <a:r>
              <a:rPr lang="en-US" sz="1000" b="1" i="1" spc="-10" dirty="0" smtClean="0">
                <a:latin typeface="Roboto"/>
                <a:cs typeface="Roboto"/>
              </a:rPr>
              <a:t> </a:t>
            </a:r>
            <a:r>
              <a:rPr lang="en-US" sz="1000" b="1" i="1" spc="-10" dirty="0" err="1" smtClean="0">
                <a:latin typeface="Roboto"/>
                <a:cs typeface="Roboto"/>
              </a:rPr>
              <a:t>berdasarkan</a:t>
            </a:r>
            <a:r>
              <a:rPr lang="en-US" sz="1000" b="1" i="1" spc="-10" dirty="0" smtClean="0">
                <a:latin typeface="Roboto"/>
                <a:cs typeface="Roboto"/>
              </a:rPr>
              <a:t> PAGU  	</a:t>
            </a:r>
            <a:r>
              <a:rPr lang="en-US" sz="1000" b="1" i="1" spc="-10" dirty="0" err="1" smtClean="0">
                <a:latin typeface="Roboto"/>
                <a:cs typeface="Roboto"/>
              </a:rPr>
              <a:t>alokasi</a:t>
            </a:r>
            <a:r>
              <a:rPr lang="en-US" sz="1000" b="1" i="1" spc="-10" dirty="0">
                <a:latin typeface="Roboto"/>
                <a:cs typeface="Roboto"/>
              </a:rPr>
              <a:t> </a:t>
            </a:r>
            <a:r>
              <a:rPr lang="en-US" sz="1000" b="1" i="1" spc="-10" dirty="0" smtClean="0">
                <a:latin typeface="Roboto"/>
                <a:cs typeface="Roboto"/>
              </a:rPr>
              <a:t> </a:t>
            </a:r>
            <a:r>
              <a:rPr lang="en-US" sz="1000" b="1" i="1" spc="-10" dirty="0" err="1" smtClean="0">
                <a:latin typeface="Roboto"/>
                <a:cs typeface="Roboto"/>
              </a:rPr>
              <a:t>tahap</a:t>
            </a:r>
            <a:r>
              <a:rPr lang="en-US" sz="1000" b="1" i="1" spc="-10" dirty="0" smtClean="0">
                <a:latin typeface="Roboto"/>
                <a:cs typeface="Roboto"/>
              </a:rPr>
              <a:t>  2)</a:t>
            </a:r>
            <a:endParaRPr sz="1000" b="1" i="1" dirty="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16116" y="2276906"/>
            <a:ext cx="2931795" cy="1699895"/>
          </a:xfrm>
          <a:prstGeom prst="rect">
            <a:avLst/>
          </a:prstGeom>
          <a:solidFill>
            <a:srgbClr val="37C8EE">
              <a:alpha val="19607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100">
              <a:latin typeface="Times New Roman"/>
              <a:cs typeface="Times New Roman"/>
            </a:endParaRPr>
          </a:p>
          <a:p>
            <a:pPr marL="337185" marR="630555" indent="-184785">
              <a:lnSpc>
                <a:spcPct val="100000"/>
              </a:lnSpc>
              <a:buFont typeface="Times New Roman"/>
              <a:buChar char="●"/>
              <a:tabLst>
                <a:tab pos="337185" algn="l"/>
              </a:tabLst>
            </a:pPr>
            <a:r>
              <a:rPr sz="1100" spc="-10" dirty="0">
                <a:latin typeface="Roboto"/>
                <a:cs typeface="Roboto"/>
              </a:rPr>
              <a:t>Prioritas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dirty="0">
                <a:latin typeface="Roboto"/>
                <a:cs typeface="Roboto"/>
              </a:rPr>
              <a:t>utama</a:t>
            </a:r>
            <a:r>
              <a:rPr sz="1100" spc="-3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untuk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pelatihan pembelajaran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dirty="0">
                <a:latin typeface="Roboto"/>
                <a:cs typeface="Roboto"/>
              </a:rPr>
              <a:t>mendalam</a:t>
            </a:r>
            <a:r>
              <a:rPr sz="1100" spc="-10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dan </a:t>
            </a:r>
            <a:r>
              <a:rPr sz="1100" spc="-10" dirty="0">
                <a:latin typeface="Roboto"/>
                <a:cs typeface="Roboto"/>
              </a:rPr>
              <a:t>koding/kecerdasan</a:t>
            </a:r>
            <a:r>
              <a:rPr sz="1100" spc="40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artifisial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4980" y="4251223"/>
            <a:ext cx="8522970" cy="543560"/>
          </a:xfrm>
          <a:prstGeom prst="rect">
            <a:avLst/>
          </a:prstGeom>
          <a:solidFill>
            <a:srgbClr val="EFDF8A">
              <a:alpha val="33724"/>
            </a:srgbClr>
          </a:solidFill>
        </p:spPr>
        <p:txBody>
          <a:bodyPr vert="horz" wrap="square" lIns="0" tIns="160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65"/>
              </a:spcBef>
            </a:pPr>
            <a:r>
              <a:rPr sz="1400" b="1" dirty="0" err="1" smtClean="0">
                <a:latin typeface="Arial"/>
                <a:cs typeface="Arial"/>
              </a:rPr>
              <a:t>Berlaku</a:t>
            </a:r>
            <a:r>
              <a:rPr sz="1400" b="1" spc="-80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untuk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Pelaksanaan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Dana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BOSP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Tahun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Anggaran</a:t>
            </a:r>
            <a:r>
              <a:rPr sz="1400" b="1" spc="-20" dirty="0">
                <a:latin typeface="Arial"/>
                <a:cs typeface="Arial"/>
              </a:rPr>
              <a:t> 2025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99" y="0"/>
            <a:ext cx="9141460" cy="5133975"/>
            <a:chOff x="2999" y="0"/>
            <a:chExt cx="9141460" cy="5133975"/>
          </a:xfrm>
        </p:grpSpPr>
        <p:sp>
          <p:nvSpPr>
            <p:cNvPr id="3" name="object 3"/>
            <p:cNvSpPr/>
            <p:nvPr/>
          </p:nvSpPr>
          <p:spPr>
            <a:xfrm>
              <a:off x="2999" y="0"/>
              <a:ext cx="9141460" cy="5133975"/>
            </a:xfrm>
            <a:custGeom>
              <a:avLst/>
              <a:gdLst/>
              <a:ahLst/>
              <a:cxnLst/>
              <a:rect l="l" t="t" r="r" b="b"/>
              <a:pathLst>
                <a:path w="9141460" h="5133975">
                  <a:moveTo>
                    <a:pt x="0" y="0"/>
                  </a:moveTo>
                  <a:lnTo>
                    <a:pt x="0" y="5133899"/>
                  </a:lnTo>
                  <a:lnTo>
                    <a:pt x="9141000" y="5133899"/>
                  </a:lnTo>
                  <a:lnTo>
                    <a:pt x="9141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DAD7">
                <a:alpha val="1960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37212" y="2492905"/>
              <a:ext cx="1048385" cy="95250"/>
            </a:xfrm>
            <a:custGeom>
              <a:avLst/>
              <a:gdLst/>
              <a:ahLst/>
              <a:cxnLst/>
              <a:rect l="l" t="t" r="r" b="b"/>
              <a:pathLst>
                <a:path w="1048384" h="95250">
                  <a:moveTo>
                    <a:pt x="0" y="95100"/>
                  </a:moveTo>
                  <a:lnTo>
                    <a:pt x="1047864" y="95100"/>
                  </a:lnTo>
                  <a:lnTo>
                    <a:pt x="1047864" y="0"/>
                  </a:lnTo>
                  <a:lnTo>
                    <a:pt x="0" y="0"/>
                  </a:lnTo>
                  <a:lnTo>
                    <a:pt x="0" y="95100"/>
                  </a:lnTo>
                  <a:close/>
                </a:path>
              </a:pathLst>
            </a:custGeom>
            <a:solidFill>
              <a:srgbClr val="ABDCE9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910" y="169926"/>
            <a:ext cx="6034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Penyaluran</a:t>
            </a:r>
            <a:r>
              <a:rPr spc="-20" dirty="0"/>
              <a:t> </a:t>
            </a:r>
            <a:r>
              <a:rPr dirty="0"/>
              <a:t>Dana</a:t>
            </a:r>
            <a:r>
              <a:rPr spc="-10" dirty="0"/>
              <a:t> </a:t>
            </a:r>
            <a:r>
              <a:rPr dirty="0"/>
              <a:t>BOSP</a:t>
            </a:r>
            <a:r>
              <a:rPr spc="-15" dirty="0"/>
              <a:t> </a:t>
            </a:r>
            <a:r>
              <a:rPr dirty="0"/>
              <a:t>Reguler</a:t>
            </a:r>
            <a:r>
              <a:rPr spc="-15" dirty="0"/>
              <a:t> </a:t>
            </a:r>
            <a:r>
              <a:rPr dirty="0"/>
              <a:t>Tahap</a:t>
            </a:r>
            <a:r>
              <a:rPr spc="-15" dirty="0"/>
              <a:t> </a:t>
            </a:r>
            <a:r>
              <a:rPr dirty="0"/>
              <a:t>II</a:t>
            </a:r>
            <a:r>
              <a:rPr spc="-25" dirty="0"/>
              <a:t> </a:t>
            </a:r>
            <a:r>
              <a:rPr dirty="0"/>
              <a:t>dimulai</a:t>
            </a:r>
            <a:r>
              <a:rPr spc="-20" dirty="0"/>
              <a:t> </a:t>
            </a:r>
            <a:r>
              <a:rPr dirty="0"/>
              <a:t>bulan</a:t>
            </a:r>
            <a:r>
              <a:rPr spc="-5" dirty="0"/>
              <a:t> </a:t>
            </a:r>
            <a:r>
              <a:rPr spc="-20" dirty="0"/>
              <a:t>Juli</a:t>
            </a:r>
          </a:p>
        </p:txBody>
      </p:sp>
      <p:sp>
        <p:nvSpPr>
          <p:cNvPr id="6" name="object 6"/>
          <p:cNvSpPr/>
          <p:nvPr/>
        </p:nvSpPr>
        <p:spPr>
          <a:xfrm>
            <a:off x="239229" y="1369186"/>
            <a:ext cx="1833880" cy="278765"/>
          </a:xfrm>
          <a:custGeom>
            <a:avLst/>
            <a:gdLst/>
            <a:ahLst/>
            <a:cxnLst/>
            <a:rect l="l" t="t" r="r" b="b"/>
            <a:pathLst>
              <a:path w="1833880" h="278764">
                <a:moveTo>
                  <a:pt x="424192" y="29083"/>
                </a:moveTo>
                <a:lnTo>
                  <a:pt x="421894" y="17792"/>
                </a:lnTo>
                <a:lnTo>
                  <a:pt x="415645" y="8547"/>
                </a:lnTo>
                <a:lnTo>
                  <a:pt x="406374" y="2298"/>
                </a:lnTo>
                <a:lnTo>
                  <a:pt x="395033" y="0"/>
                </a:lnTo>
                <a:lnTo>
                  <a:pt x="29159" y="0"/>
                </a:lnTo>
                <a:lnTo>
                  <a:pt x="17805" y="2298"/>
                </a:lnTo>
                <a:lnTo>
                  <a:pt x="8534" y="8547"/>
                </a:lnTo>
                <a:lnTo>
                  <a:pt x="2286" y="17792"/>
                </a:lnTo>
                <a:lnTo>
                  <a:pt x="0" y="29083"/>
                </a:lnTo>
                <a:lnTo>
                  <a:pt x="0" y="249174"/>
                </a:lnTo>
                <a:lnTo>
                  <a:pt x="2286" y="260553"/>
                </a:lnTo>
                <a:lnTo>
                  <a:pt x="8534" y="269836"/>
                </a:lnTo>
                <a:lnTo>
                  <a:pt x="17805" y="276098"/>
                </a:lnTo>
                <a:lnTo>
                  <a:pt x="29159" y="278384"/>
                </a:lnTo>
                <a:lnTo>
                  <a:pt x="395033" y="278384"/>
                </a:lnTo>
                <a:lnTo>
                  <a:pt x="406374" y="276098"/>
                </a:lnTo>
                <a:lnTo>
                  <a:pt x="415645" y="269836"/>
                </a:lnTo>
                <a:lnTo>
                  <a:pt x="421894" y="260553"/>
                </a:lnTo>
                <a:lnTo>
                  <a:pt x="424192" y="249174"/>
                </a:lnTo>
                <a:lnTo>
                  <a:pt x="424192" y="29083"/>
                </a:lnTo>
                <a:close/>
              </a:path>
              <a:path w="1833880" h="278764">
                <a:moveTo>
                  <a:pt x="1833537" y="29083"/>
                </a:moveTo>
                <a:lnTo>
                  <a:pt x="1831238" y="17792"/>
                </a:lnTo>
                <a:lnTo>
                  <a:pt x="1824990" y="8547"/>
                </a:lnTo>
                <a:lnTo>
                  <a:pt x="1815744" y="2298"/>
                </a:lnTo>
                <a:lnTo>
                  <a:pt x="1804454" y="0"/>
                </a:lnTo>
                <a:lnTo>
                  <a:pt x="1438567" y="0"/>
                </a:lnTo>
                <a:lnTo>
                  <a:pt x="1427187" y="2298"/>
                </a:lnTo>
                <a:lnTo>
                  <a:pt x="1417904" y="8547"/>
                </a:lnTo>
                <a:lnTo>
                  <a:pt x="1411643" y="17792"/>
                </a:lnTo>
                <a:lnTo>
                  <a:pt x="1409357" y="29083"/>
                </a:lnTo>
                <a:lnTo>
                  <a:pt x="1409357" y="249174"/>
                </a:lnTo>
                <a:lnTo>
                  <a:pt x="1411643" y="260553"/>
                </a:lnTo>
                <a:lnTo>
                  <a:pt x="1417904" y="269836"/>
                </a:lnTo>
                <a:lnTo>
                  <a:pt x="1427187" y="276098"/>
                </a:lnTo>
                <a:lnTo>
                  <a:pt x="1438567" y="278384"/>
                </a:lnTo>
                <a:lnTo>
                  <a:pt x="1804454" y="278384"/>
                </a:lnTo>
                <a:lnTo>
                  <a:pt x="1815744" y="276098"/>
                </a:lnTo>
                <a:lnTo>
                  <a:pt x="1824990" y="269836"/>
                </a:lnTo>
                <a:lnTo>
                  <a:pt x="1831238" y="260553"/>
                </a:lnTo>
                <a:lnTo>
                  <a:pt x="1833537" y="249174"/>
                </a:lnTo>
                <a:lnTo>
                  <a:pt x="1833537" y="29083"/>
                </a:lnTo>
                <a:close/>
              </a:path>
            </a:pathLst>
          </a:custGeom>
          <a:solidFill>
            <a:srgbClr val="37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3247" y="1413763"/>
            <a:ext cx="16446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20495" algn="l"/>
              </a:tabLst>
            </a:pPr>
            <a:r>
              <a:rPr sz="1000" b="1" spc="-25" dirty="0">
                <a:solidFill>
                  <a:srgbClr val="FFFFFF"/>
                </a:solidFill>
                <a:latin typeface="Roboto"/>
                <a:cs typeface="Roboto"/>
              </a:rPr>
              <a:t>Jan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1000" b="1" spc="-25" dirty="0">
                <a:solidFill>
                  <a:srgbClr val="FFFFFF"/>
                </a:solidFill>
                <a:latin typeface="Roboto"/>
                <a:cs typeface="Roboto"/>
              </a:rPr>
              <a:t>Jun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82800" y="1369186"/>
            <a:ext cx="2489200" cy="278765"/>
          </a:xfrm>
          <a:custGeom>
            <a:avLst/>
            <a:gdLst/>
            <a:ahLst/>
            <a:cxnLst/>
            <a:rect l="l" t="t" r="r" b="b"/>
            <a:pathLst>
              <a:path w="2489200" h="278764">
                <a:moveTo>
                  <a:pt x="424307" y="29083"/>
                </a:moveTo>
                <a:lnTo>
                  <a:pt x="422008" y="17792"/>
                </a:lnTo>
                <a:lnTo>
                  <a:pt x="415747" y="8547"/>
                </a:lnTo>
                <a:lnTo>
                  <a:pt x="406463" y="2298"/>
                </a:lnTo>
                <a:lnTo>
                  <a:pt x="395097" y="0"/>
                </a:lnTo>
                <a:lnTo>
                  <a:pt x="29210" y="0"/>
                </a:lnTo>
                <a:lnTo>
                  <a:pt x="17830" y="2298"/>
                </a:lnTo>
                <a:lnTo>
                  <a:pt x="8547" y="8547"/>
                </a:lnTo>
                <a:lnTo>
                  <a:pt x="2286" y="17792"/>
                </a:lnTo>
                <a:lnTo>
                  <a:pt x="0" y="29083"/>
                </a:lnTo>
                <a:lnTo>
                  <a:pt x="0" y="249174"/>
                </a:lnTo>
                <a:lnTo>
                  <a:pt x="2286" y="260553"/>
                </a:lnTo>
                <a:lnTo>
                  <a:pt x="8547" y="269836"/>
                </a:lnTo>
                <a:lnTo>
                  <a:pt x="17830" y="276098"/>
                </a:lnTo>
                <a:lnTo>
                  <a:pt x="29210" y="278384"/>
                </a:lnTo>
                <a:lnTo>
                  <a:pt x="395097" y="278384"/>
                </a:lnTo>
                <a:lnTo>
                  <a:pt x="406463" y="276098"/>
                </a:lnTo>
                <a:lnTo>
                  <a:pt x="415747" y="269836"/>
                </a:lnTo>
                <a:lnTo>
                  <a:pt x="422008" y="260553"/>
                </a:lnTo>
                <a:lnTo>
                  <a:pt x="424307" y="249174"/>
                </a:lnTo>
                <a:lnTo>
                  <a:pt x="424307" y="29083"/>
                </a:lnTo>
                <a:close/>
              </a:path>
              <a:path w="2489200" h="278764">
                <a:moveTo>
                  <a:pt x="2489073" y="29083"/>
                </a:moveTo>
                <a:lnTo>
                  <a:pt x="2486774" y="17792"/>
                </a:lnTo>
                <a:lnTo>
                  <a:pt x="2480513" y="8547"/>
                </a:lnTo>
                <a:lnTo>
                  <a:pt x="2471229" y="2298"/>
                </a:lnTo>
                <a:lnTo>
                  <a:pt x="2459863" y="0"/>
                </a:lnTo>
                <a:lnTo>
                  <a:pt x="2093976" y="0"/>
                </a:lnTo>
                <a:lnTo>
                  <a:pt x="2082673" y="2298"/>
                </a:lnTo>
                <a:lnTo>
                  <a:pt x="2073427" y="8547"/>
                </a:lnTo>
                <a:lnTo>
                  <a:pt x="2067179" y="17792"/>
                </a:lnTo>
                <a:lnTo>
                  <a:pt x="2064893" y="29083"/>
                </a:lnTo>
                <a:lnTo>
                  <a:pt x="2064893" y="249174"/>
                </a:lnTo>
                <a:lnTo>
                  <a:pt x="2067179" y="260553"/>
                </a:lnTo>
                <a:lnTo>
                  <a:pt x="2073427" y="269836"/>
                </a:lnTo>
                <a:lnTo>
                  <a:pt x="2082673" y="276098"/>
                </a:lnTo>
                <a:lnTo>
                  <a:pt x="2093976" y="278384"/>
                </a:lnTo>
                <a:lnTo>
                  <a:pt x="2459863" y="278384"/>
                </a:lnTo>
                <a:lnTo>
                  <a:pt x="2471229" y="276098"/>
                </a:lnTo>
                <a:lnTo>
                  <a:pt x="2480513" y="269836"/>
                </a:lnTo>
                <a:lnTo>
                  <a:pt x="2486774" y="260553"/>
                </a:lnTo>
                <a:lnTo>
                  <a:pt x="2489073" y="249174"/>
                </a:lnTo>
                <a:lnTo>
                  <a:pt x="2489073" y="29083"/>
                </a:lnTo>
                <a:close/>
              </a:path>
            </a:pathLst>
          </a:custGeom>
          <a:solidFill>
            <a:srgbClr val="37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95576" y="1413763"/>
            <a:ext cx="2275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65020" algn="l"/>
              </a:tabLst>
            </a:pPr>
            <a:r>
              <a:rPr sz="1000" b="1" spc="-25" dirty="0">
                <a:solidFill>
                  <a:srgbClr val="FFFFFF"/>
                </a:solidFill>
                <a:latin typeface="Roboto"/>
                <a:cs typeface="Roboto"/>
              </a:rPr>
              <a:t>Jul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1000" b="1" spc="-25" dirty="0">
                <a:solidFill>
                  <a:srgbClr val="FFFFFF"/>
                </a:solidFill>
                <a:latin typeface="Roboto"/>
                <a:cs typeface="Roboto"/>
              </a:rPr>
              <a:t>Okt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29154" y="2030983"/>
            <a:ext cx="2509520" cy="2254250"/>
          </a:xfrm>
          <a:custGeom>
            <a:avLst/>
            <a:gdLst/>
            <a:ahLst/>
            <a:cxnLst/>
            <a:rect l="l" t="t" r="r" b="b"/>
            <a:pathLst>
              <a:path w="2509520" h="2254250">
                <a:moveTo>
                  <a:pt x="2362961" y="0"/>
                </a:moveTo>
                <a:lnTo>
                  <a:pt x="146684" y="0"/>
                </a:lnTo>
                <a:lnTo>
                  <a:pt x="100315" y="7475"/>
                </a:lnTo>
                <a:lnTo>
                  <a:pt x="60048" y="28289"/>
                </a:lnTo>
                <a:lnTo>
                  <a:pt x="28297" y="60021"/>
                </a:lnTo>
                <a:lnTo>
                  <a:pt x="7476" y="100250"/>
                </a:lnTo>
                <a:lnTo>
                  <a:pt x="0" y="146558"/>
                </a:lnTo>
                <a:lnTo>
                  <a:pt x="0" y="2107552"/>
                </a:lnTo>
                <a:lnTo>
                  <a:pt x="7476" y="2153894"/>
                </a:lnTo>
                <a:lnTo>
                  <a:pt x="28297" y="2194139"/>
                </a:lnTo>
                <a:lnTo>
                  <a:pt x="60048" y="2225875"/>
                </a:lnTo>
                <a:lnTo>
                  <a:pt x="100315" y="2246687"/>
                </a:lnTo>
                <a:lnTo>
                  <a:pt x="146684" y="2254161"/>
                </a:lnTo>
                <a:lnTo>
                  <a:pt x="2362961" y="2254161"/>
                </a:lnTo>
                <a:lnTo>
                  <a:pt x="2409269" y="2246687"/>
                </a:lnTo>
                <a:lnTo>
                  <a:pt x="2449498" y="2225875"/>
                </a:lnTo>
                <a:lnTo>
                  <a:pt x="2481230" y="2194139"/>
                </a:lnTo>
                <a:lnTo>
                  <a:pt x="2502044" y="2153894"/>
                </a:lnTo>
                <a:lnTo>
                  <a:pt x="2509520" y="2107552"/>
                </a:lnTo>
                <a:lnTo>
                  <a:pt x="2509520" y="146558"/>
                </a:lnTo>
                <a:lnTo>
                  <a:pt x="2502044" y="100250"/>
                </a:lnTo>
                <a:lnTo>
                  <a:pt x="2481230" y="60021"/>
                </a:lnTo>
                <a:lnTo>
                  <a:pt x="2449498" y="28289"/>
                </a:lnTo>
                <a:lnTo>
                  <a:pt x="2409269" y="7475"/>
                </a:lnTo>
                <a:lnTo>
                  <a:pt x="2362961" y="0"/>
                </a:lnTo>
                <a:close/>
              </a:path>
            </a:pathLst>
          </a:custGeom>
          <a:solidFill>
            <a:srgbClr val="EFDF8A">
              <a:alpha val="3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84602" y="2175763"/>
            <a:ext cx="17341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Roboto"/>
                <a:cs typeface="Roboto"/>
              </a:rPr>
              <a:t>1.</a:t>
            </a:r>
            <a:r>
              <a:rPr sz="1000" spc="29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Laporan</a:t>
            </a:r>
            <a:r>
              <a:rPr sz="1000" spc="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keseluruhan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2024: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3202" y="2327554"/>
            <a:ext cx="1967864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127000" indent="-203200">
              <a:lnSpc>
                <a:spcPct val="114999"/>
              </a:lnSpc>
              <a:spcBef>
                <a:spcPts val="100"/>
              </a:spcBef>
              <a:buAutoNum type="alphaLcPeriod"/>
              <a:tabLst>
                <a:tab pos="216535" algn="l"/>
              </a:tabLst>
            </a:pPr>
            <a:r>
              <a:rPr sz="1000" spc="-10" dirty="0">
                <a:latin typeface="Roboto"/>
                <a:cs typeface="Roboto"/>
              </a:rPr>
              <a:t>Laporan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Dana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BOSP</a:t>
            </a:r>
            <a:r>
              <a:rPr sz="1000" spc="-35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Reguler 	</a:t>
            </a:r>
            <a:r>
              <a:rPr sz="1000" b="1" dirty="0">
                <a:latin typeface="Roboto"/>
                <a:cs typeface="Roboto"/>
              </a:rPr>
              <a:t>dan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Kinerja</a:t>
            </a:r>
            <a:r>
              <a:rPr sz="1000" b="1" spc="-2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tahun</a:t>
            </a:r>
            <a:r>
              <a:rPr sz="1000" b="1" spc="-5" dirty="0">
                <a:latin typeface="Roboto"/>
                <a:cs typeface="Roboto"/>
              </a:rPr>
              <a:t> </a:t>
            </a:r>
            <a:r>
              <a:rPr sz="1000" b="1" spc="-20" dirty="0">
                <a:latin typeface="Roboto"/>
                <a:cs typeface="Roboto"/>
              </a:rPr>
              <a:t>2024</a:t>
            </a:r>
            <a:endParaRPr sz="1000">
              <a:latin typeface="Roboto"/>
              <a:cs typeface="Roboto"/>
            </a:endParaRPr>
          </a:p>
          <a:p>
            <a:pPr marL="216535" indent="-203835">
              <a:lnSpc>
                <a:spcPct val="100000"/>
              </a:lnSpc>
              <a:spcBef>
                <a:spcPts val="180"/>
              </a:spcBef>
              <a:buAutoNum type="alphaLcPeriod"/>
              <a:tabLst>
                <a:tab pos="216535" algn="l"/>
              </a:tabLst>
            </a:pPr>
            <a:r>
              <a:rPr sz="1000" spc="-10" dirty="0">
                <a:latin typeface="Roboto"/>
                <a:cs typeface="Roboto"/>
              </a:rPr>
              <a:t>Laporan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sisa</a:t>
            </a:r>
            <a:r>
              <a:rPr sz="1000" spc="-4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dana</a:t>
            </a:r>
            <a:r>
              <a:rPr sz="1000" spc="-3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yang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telah</a:t>
            </a:r>
            <a:endParaRPr sz="1000">
              <a:latin typeface="Roboto"/>
              <a:cs typeface="Roboto"/>
            </a:endParaRPr>
          </a:p>
          <a:p>
            <a:pPr marL="216535">
              <a:lnSpc>
                <a:spcPct val="100000"/>
              </a:lnSpc>
              <a:spcBef>
                <a:spcPts val="180"/>
              </a:spcBef>
            </a:pPr>
            <a:r>
              <a:rPr sz="1000" b="1" dirty="0">
                <a:latin typeface="Roboto"/>
                <a:cs typeface="Roboto"/>
              </a:rPr>
              <a:t>dikonfirmasi</a:t>
            </a:r>
            <a:r>
              <a:rPr sz="1000" b="1" spc="-4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Dinas</a:t>
            </a:r>
            <a:r>
              <a:rPr sz="1000" b="1" spc="-45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Pendidikan</a:t>
            </a:r>
            <a:endParaRPr sz="1000">
              <a:latin typeface="Roboto"/>
              <a:cs typeface="Roboto"/>
            </a:endParaRPr>
          </a:p>
          <a:p>
            <a:pPr marL="216535" indent="-203835">
              <a:lnSpc>
                <a:spcPct val="100000"/>
              </a:lnSpc>
              <a:spcBef>
                <a:spcPts val="180"/>
              </a:spcBef>
              <a:buAutoNum type="alphaLcPeriod" startAt="3"/>
              <a:tabLst>
                <a:tab pos="216535" algn="l"/>
              </a:tabLst>
            </a:pPr>
            <a:r>
              <a:rPr sz="1000" spc="-10" dirty="0">
                <a:latin typeface="Roboto"/>
                <a:cs typeface="Roboto"/>
              </a:rPr>
              <a:t>Laporan</a:t>
            </a:r>
            <a:r>
              <a:rPr sz="1000" spc="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hasil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penyelesaian</a:t>
            </a:r>
            <a:endParaRPr sz="1000">
              <a:latin typeface="Roboto"/>
              <a:cs typeface="Roboto"/>
            </a:endParaRPr>
          </a:p>
          <a:p>
            <a:pPr marL="216535">
              <a:lnSpc>
                <a:spcPct val="100000"/>
              </a:lnSpc>
              <a:spcBef>
                <a:spcPts val="180"/>
              </a:spcBef>
            </a:pPr>
            <a:r>
              <a:rPr sz="1000" spc="-10" dirty="0">
                <a:latin typeface="Roboto"/>
                <a:cs typeface="Roboto"/>
              </a:rPr>
              <a:t>transaksi</a:t>
            </a:r>
            <a:r>
              <a:rPr sz="1000" spc="-35" dirty="0">
                <a:latin typeface="Roboto"/>
                <a:cs typeface="Roboto"/>
              </a:rPr>
              <a:t> </a:t>
            </a:r>
            <a:r>
              <a:rPr sz="1000" spc="-25" dirty="0">
                <a:latin typeface="Roboto"/>
                <a:cs typeface="Roboto"/>
              </a:rPr>
              <a:t>PBJ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03144" y="3773932"/>
            <a:ext cx="2161540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14999"/>
              </a:lnSpc>
              <a:spcBef>
                <a:spcPts val="100"/>
              </a:spcBef>
            </a:pPr>
            <a:r>
              <a:rPr lang="en-US" sz="1000" dirty="0">
                <a:latin typeface="Roboto"/>
                <a:cs typeface="Roboto"/>
              </a:rPr>
              <a:t>2</a:t>
            </a:r>
            <a:r>
              <a:rPr sz="1000" dirty="0" smtClean="0">
                <a:latin typeface="Roboto"/>
                <a:cs typeface="Roboto"/>
              </a:rPr>
              <a:t>.</a:t>
            </a:r>
            <a:r>
              <a:rPr sz="1000" spc="290" dirty="0" smtClean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Laporan</a:t>
            </a:r>
            <a:r>
              <a:rPr sz="1000" spc="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realisasi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penggunaan </a:t>
            </a:r>
            <a:r>
              <a:rPr sz="1000" b="1" dirty="0">
                <a:latin typeface="Roboto"/>
                <a:cs typeface="Roboto"/>
              </a:rPr>
              <a:t>minimal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50%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dari</a:t>
            </a:r>
            <a:r>
              <a:rPr sz="1000" b="1" spc="-2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pagu</a:t>
            </a:r>
            <a:r>
              <a:rPr sz="1000" b="1" spc="-15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penyaluran </a:t>
            </a:r>
            <a:r>
              <a:rPr sz="1000" b="1" dirty="0">
                <a:latin typeface="Roboto"/>
                <a:cs typeface="Roboto"/>
              </a:rPr>
              <a:t>Tahap</a:t>
            </a:r>
            <a:r>
              <a:rPr sz="1000" b="1" spc="15" dirty="0">
                <a:latin typeface="Roboto"/>
                <a:cs typeface="Roboto"/>
              </a:rPr>
              <a:t> </a:t>
            </a:r>
            <a:r>
              <a:rPr sz="1000" b="1" spc="-50" dirty="0">
                <a:latin typeface="Roboto"/>
                <a:cs typeface="Roboto"/>
              </a:rPr>
              <a:t>I</a:t>
            </a:r>
            <a:endParaRPr sz="1000" dirty="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9154" y="1727301"/>
            <a:ext cx="2442845" cy="224154"/>
          </a:xfrm>
          <a:prstGeom prst="rect">
            <a:avLst/>
          </a:prstGeom>
          <a:solidFill>
            <a:srgbClr val="F7D539"/>
          </a:solidFill>
        </p:spPr>
        <p:txBody>
          <a:bodyPr vert="horz" wrap="square" lIns="0" tIns="38735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305"/>
              </a:spcBef>
            </a:pPr>
            <a:r>
              <a:rPr sz="1000" b="1" dirty="0">
                <a:latin typeface="Roboto"/>
                <a:cs typeface="Roboto"/>
              </a:rPr>
              <a:t>Periode</a:t>
            </a:r>
            <a:r>
              <a:rPr sz="1000" b="1" spc="-2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Penyaluran</a:t>
            </a:r>
            <a:r>
              <a:rPr sz="1000" b="1" spc="1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Tahap</a:t>
            </a:r>
            <a:r>
              <a:rPr sz="1000" b="1" spc="25" dirty="0">
                <a:latin typeface="Roboto"/>
                <a:cs typeface="Roboto"/>
              </a:rPr>
              <a:t> </a:t>
            </a:r>
            <a:r>
              <a:rPr sz="1000" b="1" spc="-50" dirty="0">
                <a:latin typeface="Roboto"/>
                <a:cs typeface="Roboto"/>
              </a:rPr>
              <a:t>2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9229" y="1727301"/>
            <a:ext cx="1793875" cy="224154"/>
          </a:xfrm>
          <a:prstGeom prst="rect">
            <a:avLst/>
          </a:prstGeom>
          <a:solidFill>
            <a:srgbClr val="5AC9C8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5"/>
              </a:spcBef>
            </a:pP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Periode</a:t>
            </a:r>
            <a:r>
              <a:rPr sz="10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Penyaluran</a:t>
            </a:r>
            <a:r>
              <a:rPr sz="1000" b="1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Tahap</a:t>
            </a:r>
            <a:r>
              <a:rPr sz="1000" b="1" spc="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-60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4180" y="1461261"/>
            <a:ext cx="3789045" cy="2824480"/>
            <a:chOff x="224180" y="1461261"/>
            <a:chExt cx="3789045" cy="2824480"/>
          </a:xfrm>
        </p:grpSpPr>
        <p:sp>
          <p:nvSpPr>
            <p:cNvPr id="17" name="object 17"/>
            <p:cNvSpPr/>
            <p:nvPr/>
          </p:nvSpPr>
          <p:spPr>
            <a:xfrm>
              <a:off x="731774" y="1461261"/>
              <a:ext cx="3281679" cy="86360"/>
            </a:xfrm>
            <a:custGeom>
              <a:avLst/>
              <a:gdLst/>
              <a:ahLst/>
              <a:cxnLst/>
              <a:rect l="l" t="t" r="r" b="b"/>
              <a:pathLst>
                <a:path w="3281679" h="86359">
                  <a:moveTo>
                    <a:pt x="38138" y="41656"/>
                  </a:moveTo>
                  <a:lnTo>
                    <a:pt x="25" y="41656"/>
                  </a:lnTo>
                  <a:lnTo>
                    <a:pt x="0" y="51181"/>
                  </a:lnTo>
                  <a:lnTo>
                    <a:pt x="38112" y="51181"/>
                  </a:lnTo>
                  <a:lnTo>
                    <a:pt x="38138" y="41656"/>
                  </a:lnTo>
                  <a:close/>
                </a:path>
                <a:path w="3281679" h="86359">
                  <a:moveTo>
                    <a:pt x="104813" y="41783"/>
                  </a:moveTo>
                  <a:lnTo>
                    <a:pt x="66713" y="41656"/>
                  </a:lnTo>
                  <a:lnTo>
                    <a:pt x="66687" y="51181"/>
                  </a:lnTo>
                  <a:lnTo>
                    <a:pt x="104787" y="51308"/>
                  </a:lnTo>
                  <a:lnTo>
                    <a:pt x="104813" y="41783"/>
                  </a:lnTo>
                  <a:close/>
                </a:path>
                <a:path w="3281679" h="86359">
                  <a:moveTo>
                    <a:pt x="171488" y="41910"/>
                  </a:moveTo>
                  <a:lnTo>
                    <a:pt x="133375" y="41910"/>
                  </a:lnTo>
                  <a:lnTo>
                    <a:pt x="133350" y="51435"/>
                  </a:lnTo>
                  <a:lnTo>
                    <a:pt x="171462" y="51435"/>
                  </a:lnTo>
                  <a:lnTo>
                    <a:pt x="171488" y="41910"/>
                  </a:lnTo>
                  <a:close/>
                </a:path>
                <a:path w="3281679" h="86359">
                  <a:moveTo>
                    <a:pt x="238163" y="42037"/>
                  </a:moveTo>
                  <a:lnTo>
                    <a:pt x="200050" y="42037"/>
                  </a:lnTo>
                  <a:lnTo>
                    <a:pt x="200025" y="51562"/>
                  </a:lnTo>
                  <a:lnTo>
                    <a:pt x="238137" y="51562"/>
                  </a:lnTo>
                  <a:lnTo>
                    <a:pt x="238163" y="42037"/>
                  </a:lnTo>
                  <a:close/>
                </a:path>
                <a:path w="3281679" h="86359">
                  <a:moveTo>
                    <a:pt x="304838" y="42164"/>
                  </a:moveTo>
                  <a:lnTo>
                    <a:pt x="266725" y="42164"/>
                  </a:lnTo>
                  <a:lnTo>
                    <a:pt x="266700" y="51689"/>
                  </a:lnTo>
                  <a:lnTo>
                    <a:pt x="304812" y="51689"/>
                  </a:lnTo>
                  <a:lnTo>
                    <a:pt x="304838" y="42164"/>
                  </a:lnTo>
                  <a:close/>
                </a:path>
                <a:path w="3281679" h="86359">
                  <a:moveTo>
                    <a:pt x="371513" y="42291"/>
                  </a:moveTo>
                  <a:lnTo>
                    <a:pt x="333400" y="42291"/>
                  </a:lnTo>
                  <a:lnTo>
                    <a:pt x="333375" y="51816"/>
                  </a:lnTo>
                  <a:lnTo>
                    <a:pt x="371487" y="51816"/>
                  </a:lnTo>
                  <a:lnTo>
                    <a:pt x="371513" y="42291"/>
                  </a:lnTo>
                  <a:close/>
                </a:path>
                <a:path w="3281679" h="86359">
                  <a:moveTo>
                    <a:pt x="438188" y="42291"/>
                  </a:moveTo>
                  <a:lnTo>
                    <a:pt x="400088" y="42291"/>
                  </a:lnTo>
                  <a:lnTo>
                    <a:pt x="400062" y="51816"/>
                  </a:lnTo>
                  <a:lnTo>
                    <a:pt x="438162" y="51816"/>
                  </a:lnTo>
                  <a:lnTo>
                    <a:pt x="438188" y="42291"/>
                  </a:lnTo>
                  <a:close/>
                </a:path>
                <a:path w="3281679" h="86359">
                  <a:moveTo>
                    <a:pt x="504863" y="42418"/>
                  </a:moveTo>
                  <a:lnTo>
                    <a:pt x="466763" y="42418"/>
                  </a:lnTo>
                  <a:lnTo>
                    <a:pt x="466737" y="51943"/>
                  </a:lnTo>
                  <a:lnTo>
                    <a:pt x="504837" y="51943"/>
                  </a:lnTo>
                  <a:lnTo>
                    <a:pt x="504863" y="42418"/>
                  </a:lnTo>
                  <a:close/>
                </a:path>
                <a:path w="3281679" h="86359">
                  <a:moveTo>
                    <a:pt x="571500" y="42545"/>
                  </a:moveTo>
                  <a:lnTo>
                    <a:pt x="533438" y="42545"/>
                  </a:lnTo>
                  <a:lnTo>
                    <a:pt x="533412" y="52070"/>
                  </a:lnTo>
                  <a:lnTo>
                    <a:pt x="571500" y="52070"/>
                  </a:lnTo>
                  <a:lnTo>
                    <a:pt x="571500" y="42545"/>
                  </a:lnTo>
                  <a:close/>
                </a:path>
                <a:path w="3281679" h="86359">
                  <a:moveTo>
                    <a:pt x="638175" y="42672"/>
                  </a:moveTo>
                  <a:lnTo>
                    <a:pt x="600075" y="42672"/>
                  </a:lnTo>
                  <a:lnTo>
                    <a:pt x="600075" y="52197"/>
                  </a:lnTo>
                  <a:lnTo>
                    <a:pt x="638175" y="52197"/>
                  </a:lnTo>
                  <a:lnTo>
                    <a:pt x="638175" y="42672"/>
                  </a:lnTo>
                  <a:close/>
                </a:path>
                <a:path w="3281679" h="86359">
                  <a:moveTo>
                    <a:pt x="704850" y="42799"/>
                  </a:moveTo>
                  <a:lnTo>
                    <a:pt x="666750" y="42799"/>
                  </a:lnTo>
                  <a:lnTo>
                    <a:pt x="666750" y="52324"/>
                  </a:lnTo>
                  <a:lnTo>
                    <a:pt x="704850" y="52324"/>
                  </a:lnTo>
                  <a:lnTo>
                    <a:pt x="704850" y="42799"/>
                  </a:lnTo>
                  <a:close/>
                </a:path>
                <a:path w="3281679" h="86359">
                  <a:moveTo>
                    <a:pt x="771525" y="42926"/>
                  </a:moveTo>
                  <a:lnTo>
                    <a:pt x="733425" y="42926"/>
                  </a:lnTo>
                  <a:lnTo>
                    <a:pt x="733425" y="52451"/>
                  </a:lnTo>
                  <a:lnTo>
                    <a:pt x="771525" y="52451"/>
                  </a:lnTo>
                  <a:lnTo>
                    <a:pt x="771525" y="42926"/>
                  </a:lnTo>
                  <a:close/>
                </a:path>
                <a:path w="3281679" h="86359">
                  <a:moveTo>
                    <a:pt x="848487" y="47879"/>
                  </a:moveTo>
                  <a:lnTo>
                    <a:pt x="772287" y="9652"/>
                  </a:lnTo>
                  <a:lnTo>
                    <a:pt x="772210" y="47879"/>
                  </a:lnTo>
                  <a:lnTo>
                    <a:pt x="772160" y="85852"/>
                  </a:lnTo>
                  <a:lnTo>
                    <a:pt x="848487" y="47879"/>
                  </a:lnTo>
                  <a:close/>
                </a:path>
                <a:path w="3281679" h="86359">
                  <a:moveTo>
                    <a:pt x="1943100" y="41275"/>
                  </a:moveTo>
                  <a:lnTo>
                    <a:pt x="1905000" y="41529"/>
                  </a:lnTo>
                  <a:lnTo>
                    <a:pt x="1905000" y="51054"/>
                  </a:lnTo>
                  <a:lnTo>
                    <a:pt x="1943100" y="50800"/>
                  </a:lnTo>
                  <a:lnTo>
                    <a:pt x="1943100" y="41275"/>
                  </a:lnTo>
                  <a:close/>
                </a:path>
                <a:path w="3281679" h="86359">
                  <a:moveTo>
                    <a:pt x="2009775" y="40894"/>
                  </a:moveTo>
                  <a:lnTo>
                    <a:pt x="1971675" y="41148"/>
                  </a:lnTo>
                  <a:lnTo>
                    <a:pt x="1971675" y="50673"/>
                  </a:lnTo>
                  <a:lnTo>
                    <a:pt x="2009775" y="50419"/>
                  </a:lnTo>
                  <a:lnTo>
                    <a:pt x="2009775" y="40894"/>
                  </a:lnTo>
                  <a:close/>
                </a:path>
                <a:path w="3281679" h="86359">
                  <a:moveTo>
                    <a:pt x="2076450" y="40513"/>
                  </a:moveTo>
                  <a:lnTo>
                    <a:pt x="2038350" y="40767"/>
                  </a:lnTo>
                  <a:lnTo>
                    <a:pt x="2038350" y="50292"/>
                  </a:lnTo>
                  <a:lnTo>
                    <a:pt x="2076450" y="50038"/>
                  </a:lnTo>
                  <a:lnTo>
                    <a:pt x="2076450" y="40513"/>
                  </a:lnTo>
                  <a:close/>
                </a:path>
                <a:path w="3281679" h="86359">
                  <a:moveTo>
                    <a:pt x="2143125" y="40259"/>
                  </a:moveTo>
                  <a:lnTo>
                    <a:pt x="2105025" y="40259"/>
                  </a:lnTo>
                  <a:lnTo>
                    <a:pt x="2105025" y="49784"/>
                  </a:lnTo>
                  <a:lnTo>
                    <a:pt x="2143125" y="49784"/>
                  </a:lnTo>
                  <a:lnTo>
                    <a:pt x="2143125" y="40259"/>
                  </a:lnTo>
                  <a:close/>
                </a:path>
                <a:path w="3281679" h="86359">
                  <a:moveTo>
                    <a:pt x="2209800" y="39624"/>
                  </a:moveTo>
                  <a:lnTo>
                    <a:pt x="2171700" y="39878"/>
                  </a:lnTo>
                  <a:lnTo>
                    <a:pt x="2171700" y="49403"/>
                  </a:lnTo>
                  <a:lnTo>
                    <a:pt x="2209800" y="49149"/>
                  </a:lnTo>
                  <a:lnTo>
                    <a:pt x="2209800" y="39624"/>
                  </a:lnTo>
                  <a:close/>
                </a:path>
                <a:path w="3281679" h="86359">
                  <a:moveTo>
                    <a:pt x="2276475" y="39243"/>
                  </a:moveTo>
                  <a:lnTo>
                    <a:pt x="2238375" y="39497"/>
                  </a:lnTo>
                  <a:lnTo>
                    <a:pt x="2238375" y="49022"/>
                  </a:lnTo>
                  <a:lnTo>
                    <a:pt x="2276475" y="48768"/>
                  </a:lnTo>
                  <a:lnTo>
                    <a:pt x="2276475" y="39243"/>
                  </a:lnTo>
                  <a:close/>
                </a:path>
                <a:path w="3281679" h="86359">
                  <a:moveTo>
                    <a:pt x="2343150" y="38989"/>
                  </a:moveTo>
                  <a:lnTo>
                    <a:pt x="2305050" y="38989"/>
                  </a:lnTo>
                  <a:lnTo>
                    <a:pt x="2305050" y="48514"/>
                  </a:lnTo>
                  <a:lnTo>
                    <a:pt x="2343150" y="48514"/>
                  </a:lnTo>
                  <a:lnTo>
                    <a:pt x="2343150" y="38989"/>
                  </a:lnTo>
                  <a:close/>
                </a:path>
                <a:path w="3281679" h="86359">
                  <a:moveTo>
                    <a:pt x="2409825" y="38354"/>
                  </a:moveTo>
                  <a:lnTo>
                    <a:pt x="2371725" y="38608"/>
                  </a:lnTo>
                  <a:lnTo>
                    <a:pt x="2371725" y="48133"/>
                  </a:lnTo>
                  <a:lnTo>
                    <a:pt x="2409825" y="47879"/>
                  </a:lnTo>
                  <a:lnTo>
                    <a:pt x="2409825" y="38354"/>
                  </a:lnTo>
                  <a:close/>
                </a:path>
                <a:path w="3281679" h="86359">
                  <a:moveTo>
                    <a:pt x="2476500" y="37973"/>
                  </a:moveTo>
                  <a:lnTo>
                    <a:pt x="2438400" y="38227"/>
                  </a:lnTo>
                  <a:lnTo>
                    <a:pt x="2438400" y="47752"/>
                  </a:lnTo>
                  <a:lnTo>
                    <a:pt x="2476500" y="47498"/>
                  </a:lnTo>
                  <a:lnTo>
                    <a:pt x="2476500" y="37973"/>
                  </a:lnTo>
                  <a:close/>
                </a:path>
                <a:path w="3281679" h="86359">
                  <a:moveTo>
                    <a:pt x="2543175" y="37719"/>
                  </a:moveTo>
                  <a:lnTo>
                    <a:pt x="2505075" y="37719"/>
                  </a:lnTo>
                  <a:lnTo>
                    <a:pt x="2505075" y="47244"/>
                  </a:lnTo>
                  <a:lnTo>
                    <a:pt x="2543175" y="47244"/>
                  </a:lnTo>
                  <a:lnTo>
                    <a:pt x="2543175" y="37719"/>
                  </a:lnTo>
                  <a:close/>
                </a:path>
                <a:path w="3281679" h="86359">
                  <a:moveTo>
                    <a:pt x="2609850" y="37084"/>
                  </a:moveTo>
                  <a:lnTo>
                    <a:pt x="2571750" y="37338"/>
                  </a:lnTo>
                  <a:lnTo>
                    <a:pt x="2571750" y="46863"/>
                  </a:lnTo>
                  <a:lnTo>
                    <a:pt x="2609850" y="46609"/>
                  </a:lnTo>
                  <a:lnTo>
                    <a:pt x="2609850" y="37084"/>
                  </a:lnTo>
                  <a:close/>
                </a:path>
                <a:path w="3281679" h="86359">
                  <a:moveTo>
                    <a:pt x="2676525" y="36703"/>
                  </a:moveTo>
                  <a:lnTo>
                    <a:pt x="2638425" y="36957"/>
                  </a:lnTo>
                  <a:lnTo>
                    <a:pt x="2638425" y="46482"/>
                  </a:lnTo>
                  <a:lnTo>
                    <a:pt x="2676525" y="46228"/>
                  </a:lnTo>
                  <a:lnTo>
                    <a:pt x="2676525" y="36703"/>
                  </a:lnTo>
                  <a:close/>
                </a:path>
                <a:path w="3281679" h="86359">
                  <a:moveTo>
                    <a:pt x="2743200" y="36322"/>
                  </a:moveTo>
                  <a:lnTo>
                    <a:pt x="2705100" y="36576"/>
                  </a:lnTo>
                  <a:lnTo>
                    <a:pt x="2705100" y="46101"/>
                  </a:lnTo>
                  <a:lnTo>
                    <a:pt x="2743200" y="45847"/>
                  </a:lnTo>
                  <a:lnTo>
                    <a:pt x="2743200" y="36322"/>
                  </a:lnTo>
                  <a:close/>
                </a:path>
                <a:path w="3281679" h="86359">
                  <a:moveTo>
                    <a:pt x="2809875" y="35814"/>
                  </a:moveTo>
                  <a:lnTo>
                    <a:pt x="2771775" y="36068"/>
                  </a:lnTo>
                  <a:lnTo>
                    <a:pt x="2771775" y="45593"/>
                  </a:lnTo>
                  <a:lnTo>
                    <a:pt x="2809875" y="45339"/>
                  </a:lnTo>
                  <a:lnTo>
                    <a:pt x="2809875" y="35814"/>
                  </a:lnTo>
                  <a:close/>
                </a:path>
                <a:path w="3281679" h="86359">
                  <a:moveTo>
                    <a:pt x="2876550" y="35433"/>
                  </a:moveTo>
                  <a:lnTo>
                    <a:pt x="2838450" y="35687"/>
                  </a:lnTo>
                  <a:lnTo>
                    <a:pt x="2838450" y="45212"/>
                  </a:lnTo>
                  <a:lnTo>
                    <a:pt x="2876550" y="44958"/>
                  </a:lnTo>
                  <a:lnTo>
                    <a:pt x="2876550" y="35433"/>
                  </a:lnTo>
                  <a:close/>
                </a:path>
                <a:path w="3281679" h="86359">
                  <a:moveTo>
                    <a:pt x="2943225" y="35052"/>
                  </a:moveTo>
                  <a:lnTo>
                    <a:pt x="2905125" y="35306"/>
                  </a:lnTo>
                  <a:lnTo>
                    <a:pt x="2905125" y="44831"/>
                  </a:lnTo>
                  <a:lnTo>
                    <a:pt x="2943225" y="44577"/>
                  </a:lnTo>
                  <a:lnTo>
                    <a:pt x="2943225" y="35052"/>
                  </a:lnTo>
                  <a:close/>
                </a:path>
                <a:path w="3281679" h="86359">
                  <a:moveTo>
                    <a:pt x="3009900" y="34544"/>
                  </a:moveTo>
                  <a:lnTo>
                    <a:pt x="2971800" y="34798"/>
                  </a:lnTo>
                  <a:lnTo>
                    <a:pt x="2971800" y="44323"/>
                  </a:lnTo>
                  <a:lnTo>
                    <a:pt x="3009900" y="44069"/>
                  </a:lnTo>
                  <a:lnTo>
                    <a:pt x="3009900" y="34544"/>
                  </a:lnTo>
                  <a:close/>
                </a:path>
                <a:path w="3281679" h="86359">
                  <a:moveTo>
                    <a:pt x="3076575" y="34163"/>
                  </a:moveTo>
                  <a:lnTo>
                    <a:pt x="3038475" y="34417"/>
                  </a:lnTo>
                  <a:lnTo>
                    <a:pt x="3038475" y="43942"/>
                  </a:lnTo>
                  <a:lnTo>
                    <a:pt x="3076575" y="43688"/>
                  </a:lnTo>
                  <a:lnTo>
                    <a:pt x="3076575" y="34163"/>
                  </a:lnTo>
                  <a:close/>
                </a:path>
                <a:path w="3281679" h="86359">
                  <a:moveTo>
                    <a:pt x="3143250" y="33782"/>
                  </a:moveTo>
                  <a:lnTo>
                    <a:pt x="3105150" y="34036"/>
                  </a:lnTo>
                  <a:lnTo>
                    <a:pt x="3105150" y="43561"/>
                  </a:lnTo>
                  <a:lnTo>
                    <a:pt x="3143250" y="43307"/>
                  </a:lnTo>
                  <a:lnTo>
                    <a:pt x="3143250" y="33782"/>
                  </a:lnTo>
                  <a:close/>
                </a:path>
                <a:path w="3281679" h="86359">
                  <a:moveTo>
                    <a:pt x="3281426" y="37592"/>
                  </a:moveTo>
                  <a:lnTo>
                    <a:pt x="3272701" y="33312"/>
                  </a:lnTo>
                  <a:lnTo>
                    <a:pt x="3204972" y="0"/>
                  </a:lnTo>
                  <a:lnTo>
                    <a:pt x="3205188" y="33312"/>
                  </a:lnTo>
                  <a:lnTo>
                    <a:pt x="3171825" y="33528"/>
                  </a:lnTo>
                  <a:lnTo>
                    <a:pt x="3171825" y="43053"/>
                  </a:lnTo>
                  <a:lnTo>
                    <a:pt x="3205251" y="42837"/>
                  </a:lnTo>
                  <a:lnTo>
                    <a:pt x="3205480" y="76200"/>
                  </a:lnTo>
                  <a:lnTo>
                    <a:pt x="3271113" y="42837"/>
                  </a:lnTo>
                  <a:lnTo>
                    <a:pt x="3281426" y="37592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180" y="2030983"/>
              <a:ext cx="1809114" cy="2254250"/>
            </a:xfrm>
            <a:custGeom>
              <a:avLst/>
              <a:gdLst/>
              <a:ahLst/>
              <a:cxnLst/>
              <a:rect l="l" t="t" r="r" b="b"/>
              <a:pathLst>
                <a:path w="1809114" h="2254250">
                  <a:moveTo>
                    <a:pt x="1691106" y="0"/>
                  </a:moveTo>
                  <a:lnTo>
                    <a:pt x="117627" y="0"/>
                  </a:lnTo>
                  <a:lnTo>
                    <a:pt x="71842" y="9231"/>
                  </a:lnTo>
                  <a:lnTo>
                    <a:pt x="34453" y="34417"/>
                  </a:lnTo>
                  <a:lnTo>
                    <a:pt x="9244" y="71794"/>
                  </a:lnTo>
                  <a:lnTo>
                    <a:pt x="0" y="117602"/>
                  </a:lnTo>
                  <a:lnTo>
                    <a:pt x="0" y="2136533"/>
                  </a:lnTo>
                  <a:lnTo>
                    <a:pt x="9244" y="2182318"/>
                  </a:lnTo>
                  <a:lnTo>
                    <a:pt x="34453" y="2219707"/>
                  </a:lnTo>
                  <a:lnTo>
                    <a:pt x="71842" y="2244916"/>
                  </a:lnTo>
                  <a:lnTo>
                    <a:pt x="117627" y="2254161"/>
                  </a:lnTo>
                  <a:lnTo>
                    <a:pt x="1691106" y="2254161"/>
                  </a:lnTo>
                  <a:lnTo>
                    <a:pt x="1736860" y="2244916"/>
                  </a:lnTo>
                  <a:lnTo>
                    <a:pt x="1774243" y="2219707"/>
                  </a:lnTo>
                  <a:lnTo>
                    <a:pt x="1799459" y="2182318"/>
                  </a:lnTo>
                  <a:lnTo>
                    <a:pt x="1808708" y="2136533"/>
                  </a:lnTo>
                  <a:lnTo>
                    <a:pt x="1808708" y="117602"/>
                  </a:lnTo>
                  <a:lnTo>
                    <a:pt x="1799459" y="71794"/>
                  </a:lnTo>
                  <a:lnTo>
                    <a:pt x="1774243" y="34417"/>
                  </a:lnTo>
                  <a:lnTo>
                    <a:pt x="1736860" y="9231"/>
                  </a:lnTo>
                  <a:lnTo>
                    <a:pt x="1691106" y="0"/>
                  </a:lnTo>
                  <a:close/>
                </a:path>
              </a:pathLst>
            </a:custGeom>
            <a:solidFill>
              <a:srgbClr val="85EAE9">
                <a:alpha val="2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8980" y="2853694"/>
            <a:ext cx="1367155" cy="3759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000" b="1" dirty="0">
                <a:latin typeface="Roboto"/>
                <a:cs typeface="Roboto"/>
              </a:rPr>
              <a:t>Laporan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Dana</a:t>
            </a:r>
            <a:r>
              <a:rPr sz="1000" b="1" spc="-4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BOSP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spc="-25" dirty="0">
                <a:latin typeface="Roboto"/>
                <a:cs typeface="Roboto"/>
              </a:rPr>
              <a:t>TA</a:t>
            </a:r>
            <a:endParaRPr sz="1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b="1" spc="-20" dirty="0">
                <a:latin typeface="Roboto"/>
                <a:cs typeface="Roboto"/>
              </a:rPr>
              <a:t>2024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2227" y="811148"/>
            <a:ext cx="4502785" cy="468973"/>
          </a:xfrm>
          <a:custGeom>
            <a:avLst/>
            <a:gdLst/>
            <a:ahLst/>
            <a:cxnLst/>
            <a:rect l="l" t="t" r="r" b="b"/>
            <a:pathLst>
              <a:path w="4502785" h="354965">
                <a:moveTo>
                  <a:pt x="4324985" y="0"/>
                </a:moveTo>
                <a:lnTo>
                  <a:pt x="0" y="0"/>
                </a:lnTo>
                <a:lnTo>
                  <a:pt x="0" y="354964"/>
                </a:lnTo>
                <a:lnTo>
                  <a:pt x="4324985" y="354964"/>
                </a:lnTo>
                <a:lnTo>
                  <a:pt x="4502404" y="177418"/>
                </a:lnTo>
                <a:lnTo>
                  <a:pt x="4324985" y="0"/>
                </a:lnTo>
                <a:close/>
              </a:path>
            </a:pathLst>
          </a:custGeom>
          <a:solidFill>
            <a:srgbClr val="0D9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52219" y="860551"/>
            <a:ext cx="24904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Roboto"/>
                <a:cs typeface="Roboto"/>
              </a:rPr>
              <a:t>Periode</a:t>
            </a:r>
            <a:r>
              <a:rPr sz="14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Roboto"/>
                <a:cs typeface="Roboto"/>
              </a:rPr>
              <a:t>dan</a:t>
            </a:r>
            <a:r>
              <a:rPr sz="14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Roboto"/>
                <a:cs typeface="Roboto"/>
              </a:rPr>
              <a:t>Syarat</a:t>
            </a:r>
            <a:r>
              <a:rPr sz="140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Roboto"/>
                <a:cs typeface="Roboto"/>
              </a:rPr>
              <a:t>Penyaluran</a:t>
            </a:r>
            <a:endParaRPr sz="1400" dirty="0">
              <a:latin typeface="Roboto"/>
              <a:cs typeface="Robo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46167" y="803401"/>
            <a:ext cx="4361815" cy="476720"/>
          </a:xfrm>
          <a:custGeom>
            <a:avLst/>
            <a:gdLst/>
            <a:ahLst/>
            <a:cxnLst/>
            <a:rect l="l" t="t" r="r" b="b"/>
            <a:pathLst>
              <a:path w="4361815" h="354965">
                <a:moveTo>
                  <a:pt x="4184268" y="0"/>
                </a:moveTo>
                <a:lnTo>
                  <a:pt x="0" y="0"/>
                </a:lnTo>
                <a:lnTo>
                  <a:pt x="177546" y="177419"/>
                </a:lnTo>
                <a:lnTo>
                  <a:pt x="0" y="354838"/>
                </a:lnTo>
                <a:lnTo>
                  <a:pt x="4184268" y="354838"/>
                </a:lnTo>
                <a:lnTo>
                  <a:pt x="4361815" y="177419"/>
                </a:lnTo>
                <a:lnTo>
                  <a:pt x="418426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573014" y="852677"/>
            <a:ext cx="25063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Roboto"/>
                <a:cs typeface="Roboto"/>
              </a:rPr>
              <a:t>Perkembangan</a:t>
            </a:r>
            <a:r>
              <a:rPr sz="14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Roboto"/>
                <a:cs typeface="Roboto"/>
              </a:rPr>
              <a:t>Data</a:t>
            </a:r>
            <a:r>
              <a:rPr sz="14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Roboto"/>
                <a:cs typeface="Roboto"/>
              </a:rPr>
              <a:t>Siap</a:t>
            </a:r>
            <a:r>
              <a:rPr sz="1400" b="1" spc="-10" dirty="0">
                <a:solidFill>
                  <a:srgbClr val="FFFFFF"/>
                </a:solidFill>
                <a:latin typeface="Roboto"/>
                <a:cs typeface="Roboto"/>
              </a:rPr>
              <a:t> Salur</a:t>
            </a:r>
            <a:endParaRPr sz="1400" dirty="0">
              <a:latin typeface="Roboto"/>
              <a:cs typeface="Robo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739957" y="2151316"/>
            <a:ext cx="797560" cy="1856105"/>
            <a:chOff x="4739957" y="2151316"/>
            <a:chExt cx="797560" cy="1856105"/>
          </a:xfrm>
        </p:grpSpPr>
        <p:sp>
          <p:nvSpPr>
            <p:cNvPr id="25" name="object 25"/>
            <p:cNvSpPr/>
            <p:nvPr/>
          </p:nvSpPr>
          <p:spPr>
            <a:xfrm>
              <a:off x="4744720" y="2156079"/>
              <a:ext cx="0" cy="1846580"/>
            </a:xfrm>
            <a:custGeom>
              <a:avLst/>
              <a:gdLst/>
              <a:ahLst/>
              <a:cxnLst/>
              <a:rect l="l" t="t" r="r" b="b"/>
              <a:pathLst>
                <a:path h="1846579">
                  <a:moveTo>
                    <a:pt x="0" y="184623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C85C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33315" y="2492905"/>
              <a:ext cx="604520" cy="95250"/>
            </a:xfrm>
            <a:custGeom>
              <a:avLst/>
              <a:gdLst/>
              <a:ahLst/>
              <a:cxnLst/>
              <a:rect l="l" t="t" r="r" b="b"/>
              <a:pathLst>
                <a:path w="604520" h="95250">
                  <a:moveTo>
                    <a:pt x="603897" y="0"/>
                  </a:moveTo>
                  <a:lnTo>
                    <a:pt x="0" y="0"/>
                  </a:lnTo>
                  <a:lnTo>
                    <a:pt x="0" y="95100"/>
                  </a:lnTo>
                  <a:lnTo>
                    <a:pt x="603897" y="95100"/>
                  </a:lnTo>
                  <a:lnTo>
                    <a:pt x="603897" y="0"/>
                  </a:lnTo>
                  <a:close/>
                </a:path>
              </a:pathLst>
            </a:custGeom>
            <a:solidFill>
              <a:srgbClr val="2C9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880736" y="1280121"/>
            <a:ext cx="3955415" cy="671195"/>
          </a:xfrm>
          <a:prstGeom prst="rect">
            <a:avLst/>
          </a:prstGeom>
          <a:solidFill>
            <a:srgbClr val="ABDCE9">
              <a:alpha val="36862"/>
            </a:srgbClr>
          </a:solidFill>
        </p:spPr>
        <p:txBody>
          <a:bodyPr vert="horz" wrap="square" lIns="0" tIns="76200" rIns="0" bIns="0" rtlCol="0">
            <a:spAutoFit/>
          </a:bodyPr>
          <a:lstStyle/>
          <a:p>
            <a:pPr marL="224790" marR="306705">
              <a:lnSpc>
                <a:spcPct val="101499"/>
              </a:lnSpc>
              <a:spcBef>
                <a:spcPts val="600"/>
              </a:spcBef>
            </a:pPr>
            <a:r>
              <a:rPr sz="2000" b="1" spc="-25" dirty="0">
                <a:latin typeface="Roboto"/>
                <a:cs typeface="Roboto"/>
              </a:rPr>
              <a:t>44,24%</a:t>
            </a:r>
            <a:r>
              <a:rPr sz="2000" b="1" spc="-15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atau</a:t>
            </a:r>
            <a:r>
              <a:rPr sz="1400" spc="-4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186.749</a:t>
            </a:r>
            <a:r>
              <a:rPr sz="1400" spc="-2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satuan</a:t>
            </a:r>
            <a:r>
              <a:rPr sz="1400" spc="-2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pendidikan </a:t>
            </a:r>
            <a:r>
              <a:rPr sz="1400" dirty="0">
                <a:latin typeface="Roboto"/>
                <a:cs typeface="Roboto"/>
              </a:rPr>
              <a:t>siap</a:t>
            </a:r>
            <a:r>
              <a:rPr sz="1400" spc="-50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salur</a:t>
            </a:r>
            <a:r>
              <a:rPr sz="1400" spc="-50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bulan</a:t>
            </a:r>
            <a:r>
              <a:rPr sz="1400" spc="-5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Juli</a:t>
            </a:r>
            <a:r>
              <a:rPr sz="1400" spc="-5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Gelombang</a:t>
            </a:r>
            <a:r>
              <a:rPr sz="1400" spc="-55" dirty="0">
                <a:latin typeface="Roboto"/>
                <a:cs typeface="Roboto"/>
              </a:rPr>
              <a:t> </a:t>
            </a:r>
            <a:r>
              <a:rPr sz="1400" spc="-50" dirty="0">
                <a:latin typeface="Roboto"/>
                <a:cs typeface="Roboto"/>
              </a:rPr>
              <a:t>1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21377" y="2357120"/>
            <a:ext cx="776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PAUD</a:t>
            </a:r>
            <a:r>
              <a:rPr sz="900" spc="-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(43,9%)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933315" y="2449957"/>
            <a:ext cx="1652270" cy="519430"/>
            <a:chOff x="4933315" y="2449957"/>
            <a:chExt cx="1652270" cy="519430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4495" y="2449957"/>
              <a:ext cx="180987" cy="1809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615521" y="2873905"/>
              <a:ext cx="969644" cy="95250"/>
            </a:xfrm>
            <a:custGeom>
              <a:avLst/>
              <a:gdLst/>
              <a:ahLst/>
              <a:cxnLst/>
              <a:rect l="l" t="t" r="r" b="b"/>
              <a:pathLst>
                <a:path w="969645" h="95250">
                  <a:moveTo>
                    <a:pt x="0" y="95100"/>
                  </a:moveTo>
                  <a:lnTo>
                    <a:pt x="969556" y="95100"/>
                  </a:lnTo>
                  <a:lnTo>
                    <a:pt x="969556" y="0"/>
                  </a:lnTo>
                  <a:lnTo>
                    <a:pt x="0" y="0"/>
                  </a:lnTo>
                  <a:lnTo>
                    <a:pt x="0" y="95100"/>
                  </a:lnTo>
                  <a:close/>
                </a:path>
              </a:pathLst>
            </a:custGeom>
            <a:solidFill>
              <a:srgbClr val="ABDCE9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33315" y="2873905"/>
              <a:ext cx="682625" cy="95250"/>
            </a:xfrm>
            <a:custGeom>
              <a:avLst/>
              <a:gdLst/>
              <a:ahLst/>
              <a:cxnLst/>
              <a:rect l="l" t="t" r="r" b="b"/>
              <a:pathLst>
                <a:path w="682625" h="95250">
                  <a:moveTo>
                    <a:pt x="682205" y="0"/>
                  </a:moveTo>
                  <a:lnTo>
                    <a:pt x="0" y="0"/>
                  </a:lnTo>
                  <a:lnTo>
                    <a:pt x="0" y="95100"/>
                  </a:lnTo>
                  <a:lnTo>
                    <a:pt x="682205" y="95100"/>
                  </a:lnTo>
                  <a:lnTo>
                    <a:pt x="682205" y="0"/>
                  </a:lnTo>
                  <a:close/>
                </a:path>
              </a:pathLst>
            </a:custGeom>
            <a:solidFill>
              <a:srgbClr val="2C9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921377" y="2738373"/>
            <a:ext cx="617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SD</a:t>
            </a:r>
            <a:r>
              <a:rPr sz="900" spc="-1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(46,3%)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933315" y="2830957"/>
            <a:ext cx="1652270" cy="519430"/>
            <a:chOff x="4933315" y="2830957"/>
            <a:chExt cx="1652270" cy="51943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4825" y="2830957"/>
              <a:ext cx="180987" cy="18097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459209" y="3254905"/>
              <a:ext cx="1126490" cy="95250"/>
            </a:xfrm>
            <a:custGeom>
              <a:avLst/>
              <a:gdLst/>
              <a:ahLst/>
              <a:cxnLst/>
              <a:rect l="l" t="t" r="r" b="b"/>
              <a:pathLst>
                <a:path w="1126490" h="95250">
                  <a:moveTo>
                    <a:pt x="0" y="95100"/>
                  </a:moveTo>
                  <a:lnTo>
                    <a:pt x="1125867" y="95100"/>
                  </a:lnTo>
                  <a:lnTo>
                    <a:pt x="1125867" y="0"/>
                  </a:lnTo>
                  <a:lnTo>
                    <a:pt x="0" y="0"/>
                  </a:lnTo>
                  <a:lnTo>
                    <a:pt x="0" y="95100"/>
                  </a:lnTo>
                  <a:close/>
                </a:path>
              </a:pathLst>
            </a:custGeom>
            <a:solidFill>
              <a:srgbClr val="ABDCE9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33315" y="3254905"/>
              <a:ext cx="526415" cy="95250"/>
            </a:xfrm>
            <a:custGeom>
              <a:avLst/>
              <a:gdLst/>
              <a:ahLst/>
              <a:cxnLst/>
              <a:rect l="l" t="t" r="r" b="b"/>
              <a:pathLst>
                <a:path w="526414" h="95250">
                  <a:moveTo>
                    <a:pt x="525894" y="0"/>
                  </a:moveTo>
                  <a:lnTo>
                    <a:pt x="0" y="0"/>
                  </a:lnTo>
                  <a:lnTo>
                    <a:pt x="0" y="95100"/>
                  </a:lnTo>
                  <a:lnTo>
                    <a:pt x="525894" y="95100"/>
                  </a:lnTo>
                  <a:lnTo>
                    <a:pt x="525894" y="0"/>
                  </a:lnTo>
                  <a:close/>
                </a:path>
              </a:pathLst>
            </a:custGeom>
            <a:solidFill>
              <a:srgbClr val="2C9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921377" y="3119373"/>
            <a:ext cx="706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SMP</a:t>
            </a:r>
            <a:r>
              <a:rPr sz="900" spc="-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(40,1%)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933315" y="3211957"/>
            <a:ext cx="1652270" cy="519430"/>
            <a:chOff x="4933315" y="3211957"/>
            <a:chExt cx="1652270" cy="519430"/>
          </a:xfrm>
        </p:grpSpPr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8295" y="3211957"/>
              <a:ext cx="180987" cy="18097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592114" y="3635905"/>
              <a:ext cx="993140" cy="95250"/>
            </a:xfrm>
            <a:custGeom>
              <a:avLst/>
              <a:gdLst/>
              <a:ahLst/>
              <a:cxnLst/>
              <a:rect l="l" t="t" r="r" b="b"/>
              <a:pathLst>
                <a:path w="993140" h="95250">
                  <a:moveTo>
                    <a:pt x="0" y="95100"/>
                  </a:moveTo>
                  <a:lnTo>
                    <a:pt x="992962" y="95100"/>
                  </a:lnTo>
                  <a:lnTo>
                    <a:pt x="992962" y="0"/>
                  </a:lnTo>
                  <a:lnTo>
                    <a:pt x="0" y="0"/>
                  </a:lnTo>
                  <a:lnTo>
                    <a:pt x="0" y="95100"/>
                  </a:lnTo>
                  <a:close/>
                </a:path>
              </a:pathLst>
            </a:custGeom>
            <a:solidFill>
              <a:srgbClr val="ABDCE9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33315" y="3635905"/>
              <a:ext cx="659130" cy="95250"/>
            </a:xfrm>
            <a:custGeom>
              <a:avLst/>
              <a:gdLst/>
              <a:ahLst/>
              <a:cxnLst/>
              <a:rect l="l" t="t" r="r" b="b"/>
              <a:pathLst>
                <a:path w="659129" h="95250">
                  <a:moveTo>
                    <a:pt x="658799" y="0"/>
                  </a:moveTo>
                  <a:lnTo>
                    <a:pt x="0" y="0"/>
                  </a:lnTo>
                  <a:lnTo>
                    <a:pt x="0" y="95100"/>
                  </a:lnTo>
                  <a:lnTo>
                    <a:pt x="658799" y="95100"/>
                  </a:lnTo>
                  <a:lnTo>
                    <a:pt x="658799" y="0"/>
                  </a:lnTo>
                  <a:close/>
                </a:path>
              </a:pathLst>
            </a:custGeom>
            <a:solidFill>
              <a:srgbClr val="2C9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921377" y="3500069"/>
            <a:ext cx="7061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SMA</a:t>
            </a:r>
            <a:r>
              <a:rPr sz="900" spc="-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(45,6%)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560695" y="2492905"/>
            <a:ext cx="3082290" cy="1281430"/>
            <a:chOff x="5560695" y="2492905"/>
            <a:chExt cx="3082290" cy="1281430"/>
          </a:xfrm>
        </p:grpSpPr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0695" y="3592956"/>
              <a:ext cx="180987" cy="18097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593114" y="2492905"/>
              <a:ext cx="1049655" cy="95250"/>
            </a:xfrm>
            <a:custGeom>
              <a:avLst/>
              <a:gdLst/>
              <a:ahLst/>
              <a:cxnLst/>
              <a:rect l="l" t="t" r="r" b="b"/>
              <a:pathLst>
                <a:path w="1049654" h="95250">
                  <a:moveTo>
                    <a:pt x="0" y="95100"/>
                  </a:moveTo>
                  <a:lnTo>
                    <a:pt x="1049362" y="95100"/>
                  </a:lnTo>
                  <a:lnTo>
                    <a:pt x="1049362" y="0"/>
                  </a:lnTo>
                  <a:lnTo>
                    <a:pt x="0" y="0"/>
                  </a:lnTo>
                  <a:lnTo>
                    <a:pt x="0" y="95100"/>
                  </a:lnTo>
                  <a:close/>
                </a:path>
              </a:pathLst>
            </a:custGeom>
            <a:solidFill>
              <a:srgbClr val="ABDCE9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90715" y="2492905"/>
              <a:ext cx="602615" cy="95250"/>
            </a:xfrm>
            <a:custGeom>
              <a:avLst/>
              <a:gdLst/>
              <a:ahLst/>
              <a:cxnLst/>
              <a:rect l="l" t="t" r="r" b="b"/>
              <a:pathLst>
                <a:path w="602615" h="95250">
                  <a:moveTo>
                    <a:pt x="602399" y="0"/>
                  </a:moveTo>
                  <a:lnTo>
                    <a:pt x="0" y="0"/>
                  </a:lnTo>
                  <a:lnTo>
                    <a:pt x="0" y="95100"/>
                  </a:lnTo>
                  <a:lnTo>
                    <a:pt x="602399" y="95100"/>
                  </a:lnTo>
                  <a:lnTo>
                    <a:pt x="602399" y="0"/>
                  </a:lnTo>
                  <a:close/>
                </a:path>
              </a:pathLst>
            </a:custGeom>
            <a:solidFill>
              <a:srgbClr val="2C9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979157" y="2357120"/>
            <a:ext cx="706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SMK</a:t>
            </a:r>
            <a:r>
              <a:rPr sz="900" spc="-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(43,2%)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990715" y="2449957"/>
            <a:ext cx="1652270" cy="519430"/>
            <a:chOff x="6990715" y="2449957"/>
            <a:chExt cx="1652270" cy="519430"/>
          </a:xfrm>
        </p:grpSpPr>
        <p:pic>
          <p:nvPicPr>
            <p:cNvPr id="50" name="object 5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1895" y="2449957"/>
              <a:ext cx="180987" cy="18097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757210" y="2873905"/>
              <a:ext cx="885825" cy="95250"/>
            </a:xfrm>
            <a:custGeom>
              <a:avLst/>
              <a:gdLst/>
              <a:ahLst/>
              <a:cxnLst/>
              <a:rect l="l" t="t" r="r" b="b"/>
              <a:pathLst>
                <a:path w="885825" h="95250">
                  <a:moveTo>
                    <a:pt x="0" y="95100"/>
                  </a:moveTo>
                  <a:lnTo>
                    <a:pt x="885266" y="95100"/>
                  </a:lnTo>
                  <a:lnTo>
                    <a:pt x="885266" y="0"/>
                  </a:lnTo>
                  <a:lnTo>
                    <a:pt x="0" y="0"/>
                  </a:lnTo>
                  <a:lnTo>
                    <a:pt x="0" y="95100"/>
                  </a:lnTo>
                  <a:close/>
                </a:path>
              </a:pathLst>
            </a:custGeom>
            <a:solidFill>
              <a:srgbClr val="ABDCE9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90715" y="2873905"/>
              <a:ext cx="767080" cy="95250"/>
            </a:xfrm>
            <a:custGeom>
              <a:avLst/>
              <a:gdLst/>
              <a:ahLst/>
              <a:cxnLst/>
              <a:rect l="l" t="t" r="r" b="b"/>
              <a:pathLst>
                <a:path w="767079" h="95250">
                  <a:moveTo>
                    <a:pt x="766495" y="0"/>
                  </a:moveTo>
                  <a:lnTo>
                    <a:pt x="0" y="0"/>
                  </a:lnTo>
                  <a:lnTo>
                    <a:pt x="0" y="95100"/>
                  </a:lnTo>
                  <a:lnTo>
                    <a:pt x="766495" y="95100"/>
                  </a:lnTo>
                  <a:lnTo>
                    <a:pt x="766495" y="0"/>
                  </a:lnTo>
                  <a:close/>
                </a:path>
              </a:pathLst>
            </a:custGeom>
            <a:solidFill>
              <a:srgbClr val="2C9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979157" y="2738373"/>
            <a:ext cx="6743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SLB</a:t>
            </a:r>
            <a:r>
              <a:rPr sz="900" spc="-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(48,9%)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990715" y="2830957"/>
            <a:ext cx="1652270" cy="519430"/>
            <a:chOff x="6990715" y="2830957"/>
            <a:chExt cx="1652270" cy="519430"/>
          </a:xfrm>
        </p:grpSpPr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4295" y="2830957"/>
              <a:ext cx="180987" cy="18097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507313" y="3254905"/>
              <a:ext cx="1135380" cy="95250"/>
            </a:xfrm>
            <a:custGeom>
              <a:avLst/>
              <a:gdLst/>
              <a:ahLst/>
              <a:cxnLst/>
              <a:rect l="l" t="t" r="r" b="b"/>
              <a:pathLst>
                <a:path w="1135379" h="95250">
                  <a:moveTo>
                    <a:pt x="0" y="95100"/>
                  </a:moveTo>
                  <a:lnTo>
                    <a:pt x="1135164" y="95100"/>
                  </a:lnTo>
                  <a:lnTo>
                    <a:pt x="1135164" y="0"/>
                  </a:lnTo>
                  <a:lnTo>
                    <a:pt x="0" y="0"/>
                  </a:lnTo>
                  <a:lnTo>
                    <a:pt x="0" y="95100"/>
                  </a:lnTo>
                  <a:close/>
                </a:path>
              </a:pathLst>
            </a:custGeom>
            <a:solidFill>
              <a:srgbClr val="ABDCE9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90715" y="3254905"/>
              <a:ext cx="516890" cy="95250"/>
            </a:xfrm>
            <a:custGeom>
              <a:avLst/>
              <a:gdLst/>
              <a:ahLst/>
              <a:cxnLst/>
              <a:rect l="l" t="t" r="r" b="b"/>
              <a:pathLst>
                <a:path w="516890" h="95250">
                  <a:moveTo>
                    <a:pt x="516597" y="0"/>
                  </a:moveTo>
                  <a:lnTo>
                    <a:pt x="0" y="0"/>
                  </a:lnTo>
                  <a:lnTo>
                    <a:pt x="0" y="95100"/>
                  </a:lnTo>
                  <a:lnTo>
                    <a:pt x="516597" y="95100"/>
                  </a:lnTo>
                  <a:lnTo>
                    <a:pt x="516597" y="0"/>
                  </a:lnTo>
                  <a:close/>
                </a:path>
              </a:pathLst>
            </a:custGeom>
            <a:solidFill>
              <a:srgbClr val="2C9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979157" y="3119373"/>
            <a:ext cx="782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PKBM</a:t>
            </a:r>
            <a:r>
              <a:rPr sz="900" spc="-2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(33,1%)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990715" y="3211957"/>
            <a:ext cx="1652270" cy="519430"/>
            <a:chOff x="6990715" y="3211957"/>
            <a:chExt cx="1652270" cy="519430"/>
          </a:xfrm>
        </p:grpSpPr>
        <p:pic>
          <p:nvPicPr>
            <p:cNvPr id="60" name="object 6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5695" y="3211957"/>
              <a:ext cx="180987" cy="18097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483614" y="3635905"/>
              <a:ext cx="1158875" cy="95250"/>
            </a:xfrm>
            <a:custGeom>
              <a:avLst/>
              <a:gdLst/>
              <a:ahLst/>
              <a:cxnLst/>
              <a:rect l="l" t="t" r="r" b="b"/>
              <a:pathLst>
                <a:path w="1158875" h="95250">
                  <a:moveTo>
                    <a:pt x="0" y="95100"/>
                  </a:moveTo>
                  <a:lnTo>
                    <a:pt x="1158862" y="95100"/>
                  </a:lnTo>
                  <a:lnTo>
                    <a:pt x="1158862" y="0"/>
                  </a:lnTo>
                  <a:lnTo>
                    <a:pt x="0" y="0"/>
                  </a:lnTo>
                  <a:lnTo>
                    <a:pt x="0" y="95100"/>
                  </a:lnTo>
                  <a:close/>
                </a:path>
              </a:pathLst>
            </a:custGeom>
            <a:solidFill>
              <a:srgbClr val="ABDCE9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990715" y="3635905"/>
              <a:ext cx="493395" cy="95250"/>
            </a:xfrm>
            <a:custGeom>
              <a:avLst/>
              <a:gdLst/>
              <a:ahLst/>
              <a:cxnLst/>
              <a:rect l="l" t="t" r="r" b="b"/>
              <a:pathLst>
                <a:path w="493395" h="95250">
                  <a:moveTo>
                    <a:pt x="492899" y="0"/>
                  </a:moveTo>
                  <a:lnTo>
                    <a:pt x="0" y="0"/>
                  </a:lnTo>
                  <a:lnTo>
                    <a:pt x="0" y="95100"/>
                  </a:lnTo>
                  <a:lnTo>
                    <a:pt x="492899" y="95100"/>
                  </a:lnTo>
                  <a:lnTo>
                    <a:pt x="492899" y="0"/>
                  </a:lnTo>
                  <a:close/>
                </a:path>
              </a:pathLst>
            </a:custGeom>
            <a:solidFill>
              <a:srgbClr val="2C9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979157" y="3500069"/>
            <a:ext cx="68834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81818"/>
                </a:solidFill>
                <a:latin typeface="Arial MT"/>
                <a:cs typeface="Arial MT"/>
              </a:rPr>
              <a:t>SKB</a:t>
            </a:r>
            <a:r>
              <a:rPr sz="900" spc="-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81818"/>
                </a:solidFill>
                <a:latin typeface="Arial MT"/>
                <a:cs typeface="Arial MT"/>
              </a:rPr>
              <a:t>(32,3%)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64" name="object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9494" y="3592957"/>
            <a:ext cx="180987" cy="180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3834" y="4794294"/>
            <a:ext cx="835660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0"/>
              </a:lnSpc>
              <a:tabLst>
                <a:tab pos="8285480" algn="l"/>
              </a:tabLst>
            </a:pPr>
            <a:r>
              <a:rPr sz="700" b="1" spc="-30" dirty="0">
                <a:solidFill>
                  <a:srgbClr val="FFFFFF"/>
                </a:solidFill>
                <a:latin typeface="Tahoma"/>
                <a:cs typeface="Tahoma"/>
              </a:rPr>
              <a:t>Kementerian</a:t>
            </a:r>
            <a:r>
              <a:rPr sz="7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25" dirty="0">
                <a:solidFill>
                  <a:srgbClr val="FFFFFF"/>
                </a:solidFill>
                <a:latin typeface="Tahoma"/>
                <a:cs typeface="Tahoma"/>
              </a:rPr>
              <a:t>Pendidikan,</a:t>
            </a:r>
            <a:r>
              <a:rPr sz="7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FFFFFF"/>
                </a:solidFill>
                <a:latin typeface="Tahoma"/>
                <a:cs typeface="Tahoma"/>
              </a:rPr>
              <a:t>Kebudayaan,</a:t>
            </a:r>
            <a:r>
              <a:rPr sz="7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25" dirty="0">
                <a:solidFill>
                  <a:srgbClr val="FFFFFF"/>
                </a:solidFill>
                <a:latin typeface="Tahoma"/>
                <a:cs typeface="Tahoma"/>
              </a:rPr>
              <a:t>Riset</a:t>
            </a:r>
            <a:r>
              <a:rPr sz="7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2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7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Teknologi</a:t>
            </a: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500" spc="-75" baseline="2777" dirty="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endParaRPr sz="1500" baseline="2777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620"/>
              <a:ext cx="2807334" cy="4306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434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50" y="1602358"/>
              <a:ext cx="9130030" cy="3541395"/>
            </a:xfrm>
            <a:custGeom>
              <a:avLst/>
              <a:gdLst/>
              <a:ahLst/>
              <a:cxnLst/>
              <a:rect l="l" t="t" r="r" b="b"/>
              <a:pathLst>
                <a:path w="9130030" h="3541395">
                  <a:moveTo>
                    <a:pt x="9129903" y="0"/>
                  </a:moveTo>
                  <a:lnTo>
                    <a:pt x="0" y="0"/>
                  </a:lnTo>
                  <a:lnTo>
                    <a:pt x="0" y="3541141"/>
                  </a:lnTo>
                  <a:lnTo>
                    <a:pt x="9129903" y="3541141"/>
                  </a:lnTo>
                  <a:lnTo>
                    <a:pt x="9129903" y="0"/>
                  </a:lnTo>
                  <a:close/>
                </a:path>
              </a:pathLst>
            </a:custGeom>
            <a:solidFill>
              <a:srgbClr val="DCF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890" y="1609090"/>
            <a:ext cx="8996680" cy="348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25" dirty="0">
                <a:solidFill>
                  <a:srgbClr val="0000CC"/>
                </a:solidFill>
                <a:latin typeface="Calibri"/>
                <a:cs typeface="Calibri"/>
              </a:rPr>
              <a:t>1.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	Peraturan</a:t>
            </a:r>
            <a:r>
              <a:rPr sz="1800" spc="-4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Menteri</a:t>
            </a:r>
            <a:r>
              <a:rPr sz="1800" spc="-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Pendidikan</a:t>
            </a:r>
            <a:r>
              <a:rPr sz="1800" spc="-4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Dasar</a:t>
            </a:r>
            <a:r>
              <a:rPr sz="1800" spc="-4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dan</a:t>
            </a:r>
            <a:r>
              <a:rPr sz="1800" spc="-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Menengah</a:t>
            </a:r>
            <a:r>
              <a:rPr sz="1800" spc="-3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Nomor</a:t>
            </a:r>
            <a:r>
              <a:rPr sz="1800" spc="-5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8</a:t>
            </a:r>
            <a:r>
              <a:rPr sz="1800" spc="-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Tahun</a:t>
            </a:r>
            <a:r>
              <a:rPr sz="1800" spc="-5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2025,</a:t>
            </a:r>
            <a:r>
              <a:rPr sz="1800" spc="-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Tentang</a:t>
            </a:r>
            <a:r>
              <a:rPr sz="1800" spc="-4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alibri"/>
                <a:cs typeface="Calibri"/>
              </a:rPr>
              <a:t>Petunjuk</a:t>
            </a:r>
            <a:endParaRPr sz="1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Teknis</a:t>
            </a:r>
            <a:r>
              <a:rPr sz="1800" spc="-5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Pengelolaan</a:t>
            </a:r>
            <a:r>
              <a:rPr sz="1800" spc="-3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Dana</a:t>
            </a:r>
            <a:r>
              <a:rPr sz="1800" spc="-4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Bantuan</a:t>
            </a:r>
            <a:r>
              <a:rPr sz="1800" spc="-5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Operasional</a:t>
            </a:r>
            <a:r>
              <a:rPr sz="1800" spc="-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Satuan</a:t>
            </a:r>
            <a:r>
              <a:rPr sz="1800" spc="-5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alibri"/>
                <a:cs typeface="Calibri"/>
              </a:rPr>
              <a:t>Pendidikan;</a:t>
            </a:r>
            <a:endParaRPr sz="1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150"/>
              </a:spcBef>
              <a:tabLst>
                <a:tab pos="354965" algn="l"/>
              </a:tabLst>
            </a:pPr>
            <a:r>
              <a:rPr lang="en-US" spc="-25" dirty="0">
                <a:latin typeface="Calibri"/>
                <a:cs typeface="Calibri"/>
              </a:rPr>
              <a:t>2</a:t>
            </a:r>
            <a:r>
              <a:rPr sz="1800" spc="-25" dirty="0">
                <a:latin typeface="Calibri"/>
                <a:cs typeface="Calibri"/>
              </a:rPr>
              <a:t>.</a:t>
            </a:r>
            <a:r>
              <a:rPr sz="1800" dirty="0">
                <a:latin typeface="Calibri"/>
                <a:cs typeface="Calibri"/>
              </a:rPr>
              <a:t>	Keputusan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Menteri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Pendidikan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Dasar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Menengah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Nomor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8/P/2024,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tentang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Satuan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Biaya,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Penerima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Besaran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Alokasi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BOP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PAUD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Reguler,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Reguler,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Dana </a:t>
            </a:r>
            <a:r>
              <a:rPr sz="1800" dirty="0">
                <a:latin typeface="Calibri"/>
                <a:cs typeface="Calibri"/>
              </a:rPr>
              <a:t>BOP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Pendidikan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Kesetaraan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Reguler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Tahun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Anggaran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2025;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800" dirty="0">
              <a:latin typeface="Calibri"/>
              <a:cs typeface="Calibri"/>
            </a:endParaRPr>
          </a:p>
          <a:p>
            <a:pPr marL="355600" marR="795655" indent="-342900">
              <a:lnSpc>
                <a:spcPct val="100000"/>
              </a:lnSpc>
              <a:tabLst>
                <a:tab pos="354965" algn="l"/>
              </a:tabLst>
            </a:pPr>
            <a:r>
              <a:rPr lang="en-US" spc="-25" dirty="0">
                <a:latin typeface="Calibri"/>
                <a:cs typeface="Calibri"/>
              </a:rPr>
              <a:t>3</a:t>
            </a:r>
            <a:r>
              <a:rPr sz="1800" spc="-25" dirty="0">
                <a:latin typeface="Calibri"/>
                <a:cs typeface="Calibri"/>
              </a:rPr>
              <a:t>.</a:t>
            </a:r>
            <a:r>
              <a:rPr sz="1800" dirty="0">
                <a:latin typeface="Calibri"/>
                <a:cs typeface="Calibri"/>
              </a:rPr>
              <a:t>	Peraturan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Menteri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Dalam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Negeri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Nomor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Tahun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2023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Tentang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Pengelolaan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Dana </a:t>
            </a:r>
            <a:r>
              <a:rPr sz="1800" dirty="0">
                <a:latin typeface="Calibri"/>
                <a:cs typeface="Calibri"/>
              </a:rPr>
              <a:t>Bantaun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Operasional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Satuan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Pendidikan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pada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Pemerintah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Daerah;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dan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800" dirty="0">
              <a:latin typeface="Calibri"/>
              <a:cs typeface="Calibri"/>
            </a:endParaRPr>
          </a:p>
          <a:p>
            <a:pPr marL="355600" marR="693420" indent="-342900">
              <a:lnSpc>
                <a:spcPct val="100000"/>
              </a:lnSpc>
              <a:tabLst>
                <a:tab pos="354965" algn="l"/>
              </a:tabLst>
            </a:pPr>
            <a:r>
              <a:rPr lang="en-US" spc="-25" dirty="0">
                <a:latin typeface="Calibri"/>
                <a:cs typeface="Calibri"/>
              </a:rPr>
              <a:t>4</a:t>
            </a:r>
            <a:r>
              <a:rPr sz="1800" spc="-25" dirty="0">
                <a:latin typeface="Calibri"/>
                <a:cs typeface="Calibri"/>
              </a:rPr>
              <a:t>.</a:t>
            </a:r>
            <a:r>
              <a:rPr sz="1800" dirty="0">
                <a:latin typeface="Calibri"/>
                <a:cs typeface="Calibri"/>
              </a:rPr>
              <a:t>	Peraturan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Menteri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Keuangan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Nomor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204/PMK.07/2022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Tentang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Pengelolaan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Dana </a:t>
            </a:r>
            <a:r>
              <a:rPr sz="1800" dirty="0">
                <a:latin typeface="Calibri"/>
                <a:cs typeface="Calibri"/>
              </a:rPr>
              <a:t>Alokasi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Khusus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Nonfisik.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87" y="-4800"/>
            <a:ext cx="9139555" cy="1201420"/>
            <a:chOff x="2287" y="-4800"/>
            <a:chExt cx="9139555" cy="1201420"/>
          </a:xfrm>
        </p:grpSpPr>
        <p:sp>
          <p:nvSpPr>
            <p:cNvPr id="10" name="object 10"/>
            <p:cNvSpPr/>
            <p:nvPr/>
          </p:nvSpPr>
          <p:spPr>
            <a:xfrm>
              <a:off x="7050" y="-38"/>
              <a:ext cx="9130030" cy="1191895"/>
            </a:xfrm>
            <a:custGeom>
              <a:avLst/>
              <a:gdLst/>
              <a:ahLst/>
              <a:cxnLst/>
              <a:rect l="l" t="t" r="r" b="b"/>
              <a:pathLst>
                <a:path w="9130030" h="1191895">
                  <a:moveTo>
                    <a:pt x="9129903" y="0"/>
                  </a:moveTo>
                  <a:lnTo>
                    <a:pt x="0" y="0"/>
                  </a:lnTo>
                  <a:lnTo>
                    <a:pt x="0" y="1191298"/>
                  </a:lnTo>
                  <a:lnTo>
                    <a:pt x="9129903" y="1191298"/>
                  </a:lnTo>
                  <a:lnTo>
                    <a:pt x="9129903" y="0"/>
                  </a:lnTo>
                  <a:close/>
                </a:path>
              </a:pathLst>
            </a:custGeom>
            <a:solidFill>
              <a:srgbClr val="DCF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50" y="-38"/>
              <a:ext cx="9130030" cy="1191895"/>
            </a:xfrm>
            <a:custGeom>
              <a:avLst/>
              <a:gdLst/>
              <a:ahLst/>
              <a:cxnLst/>
              <a:rect l="l" t="t" r="r" b="b"/>
              <a:pathLst>
                <a:path w="9130030" h="1191895">
                  <a:moveTo>
                    <a:pt x="0" y="1191298"/>
                  </a:moveTo>
                  <a:lnTo>
                    <a:pt x="9129903" y="1191298"/>
                  </a:lnTo>
                  <a:lnTo>
                    <a:pt x="9129903" y="0"/>
                  </a:lnTo>
                  <a:lnTo>
                    <a:pt x="0" y="0"/>
                  </a:lnTo>
                  <a:lnTo>
                    <a:pt x="0" y="1191298"/>
                  </a:lnTo>
                  <a:close/>
                </a:path>
              </a:pathLst>
            </a:custGeom>
            <a:ln w="9525">
              <a:solidFill>
                <a:srgbClr val="2020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912" rIns="0" bIns="0" rtlCol="0">
            <a:spAutoFit/>
          </a:bodyPr>
          <a:lstStyle/>
          <a:p>
            <a:pPr marL="23241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Referensi</a:t>
            </a:r>
            <a:r>
              <a:rPr sz="3200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Dana</a:t>
            </a:r>
            <a:r>
              <a:rPr sz="3200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000099"/>
                </a:solidFill>
                <a:latin typeface="Arial"/>
                <a:cs typeface="Arial"/>
              </a:rPr>
              <a:t>BOSP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9" y="0"/>
            <a:ext cx="9141460" cy="5133975"/>
          </a:xfrm>
          <a:custGeom>
            <a:avLst/>
            <a:gdLst/>
            <a:ahLst/>
            <a:cxnLst/>
            <a:rect l="l" t="t" r="r" b="b"/>
            <a:pathLst>
              <a:path w="9141460" h="5133975">
                <a:moveTo>
                  <a:pt x="0" y="0"/>
                </a:moveTo>
                <a:lnTo>
                  <a:pt x="0" y="5133899"/>
                </a:lnTo>
                <a:lnTo>
                  <a:pt x="9141000" y="5133899"/>
                </a:lnTo>
                <a:lnTo>
                  <a:pt x="914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5EAE9">
              <a:alpha val="2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84157" y="5020462"/>
            <a:ext cx="38735" cy="5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" spc="-5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9311" y="141173"/>
            <a:ext cx="8381289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Oleh</a:t>
            </a:r>
            <a:r>
              <a:rPr sz="2000" spc="-5" dirty="0"/>
              <a:t> </a:t>
            </a:r>
            <a:r>
              <a:rPr sz="2000" dirty="0"/>
              <a:t>karena</a:t>
            </a:r>
            <a:r>
              <a:rPr sz="2000" spc="5" dirty="0"/>
              <a:t> </a:t>
            </a:r>
            <a:r>
              <a:rPr sz="2000" dirty="0"/>
              <a:t>itu,</a:t>
            </a:r>
            <a:r>
              <a:rPr sz="2000" spc="15" dirty="0"/>
              <a:t> </a:t>
            </a:r>
            <a:r>
              <a:rPr sz="2000" spc="-45" dirty="0"/>
              <a:t>di</a:t>
            </a:r>
            <a:r>
              <a:rPr sz="2000" spc="-45" dirty="0">
                <a:latin typeface="Trebuchet MS"/>
                <a:cs typeface="Trebuchet MS"/>
              </a:rPr>
              <a:t>perlukan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reformasi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kebijakan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dana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95" dirty="0">
                <a:latin typeface="Trebuchet MS"/>
                <a:cs typeface="Trebuchet MS"/>
              </a:rPr>
              <a:t>BOSP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40" dirty="0">
                <a:latin typeface="Trebuchet MS"/>
                <a:cs typeface="Trebuchet MS"/>
              </a:rPr>
              <a:t>yang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35" dirty="0">
                <a:latin typeface="Trebuchet MS"/>
                <a:cs typeface="Trebuchet MS"/>
              </a:rPr>
              <a:t>berorientasi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pada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peningkatan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layanan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mutu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pendidikan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908050"/>
            <a:ext cx="77044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0A5293"/>
                </a:solidFill>
                <a:latin typeface="Trebuchet MS"/>
                <a:cs typeface="Trebuchet MS"/>
              </a:rPr>
              <a:t>Terdapat</a:t>
            </a:r>
            <a:r>
              <a:rPr sz="1400" spc="-40" dirty="0">
                <a:solidFill>
                  <a:srgbClr val="0A5293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A5293"/>
                </a:solidFill>
                <a:latin typeface="Trebuchet MS"/>
                <a:cs typeface="Trebuchet MS"/>
              </a:rPr>
              <a:t>beberapa</a:t>
            </a:r>
            <a:r>
              <a:rPr sz="1400" spc="-30" dirty="0">
                <a:solidFill>
                  <a:srgbClr val="0A5293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A5293"/>
                </a:solidFill>
                <a:latin typeface="Trebuchet MS"/>
                <a:cs typeface="Trebuchet MS"/>
              </a:rPr>
              <a:t>poin</a:t>
            </a:r>
            <a:r>
              <a:rPr sz="1400" spc="-10" dirty="0">
                <a:solidFill>
                  <a:srgbClr val="0A5293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A5293"/>
                </a:solidFill>
                <a:latin typeface="Trebuchet MS"/>
                <a:cs typeface="Trebuchet MS"/>
              </a:rPr>
              <a:t>besar</a:t>
            </a:r>
            <a:r>
              <a:rPr sz="1400" spc="-5" dirty="0">
                <a:solidFill>
                  <a:srgbClr val="0A5293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A5293"/>
                </a:solidFill>
                <a:latin typeface="Trebuchet MS"/>
                <a:cs typeface="Trebuchet MS"/>
              </a:rPr>
              <a:t>yang</a:t>
            </a:r>
            <a:r>
              <a:rPr sz="1400" spc="-15" dirty="0">
                <a:solidFill>
                  <a:srgbClr val="0A5293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A5293"/>
                </a:solidFill>
                <a:latin typeface="Trebuchet MS"/>
                <a:cs typeface="Trebuchet MS"/>
              </a:rPr>
              <a:t>mengalami</a:t>
            </a:r>
            <a:r>
              <a:rPr sz="1400" spc="-35" dirty="0">
                <a:solidFill>
                  <a:srgbClr val="0A5293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A5293"/>
                </a:solidFill>
                <a:latin typeface="Trebuchet MS"/>
                <a:cs typeface="Trebuchet MS"/>
              </a:rPr>
              <a:t>perubahan</a:t>
            </a:r>
            <a:r>
              <a:rPr sz="1400" spc="-40" dirty="0">
                <a:solidFill>
                  <a:srgbClr val="0A5293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0A5293"/>
                </a:solidFill>
                <a:latin typeface="Trebuchet MS"/>
                <a:cs typeface="Trebuchet MS"/>
              </a:rPr>
              <a:t>kebijakan</a:t>
            </a:r>
            <a:r>
              <a:rPr sz="1400" spc="-30" dirty="0">
                <a:solidFill>
                  <a:srgbClr val="0A5293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A5293"/>
                </a:solidFill>
                <a:latin typeface="Trebuchet MS"/>
                <a:cs typeface="Trebuchet MS"/>
              </a:rPr>
              <a:t>Dana</a:t>
            </a:r>
            <a:r>
              <a:rPr sz="1400" spc="-10" dirty="0">
                <a:solidFill>
                  <a:srgbClr val="0A5293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A5293"/>
                </a:solidFill>
                <a:latin typeface="Trebuchet MS"/>
                <a:cs typeface="Trebuchet MS"/>
              </a:rPr>
              <a:t>BOSP,</a:t>
            </a:r>
            <a:r>
              <a:rPr sz="1400" spc="15" dirty="0">
                <a:solidFill>
                  <a:srgbClr val="0A5293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A5293"/>
                </a:solidFill>
                <a:latin typeface="Trebuchet MS"/>
                <a:cs typeface="Trebuchet MS"/>
              </a:rPr>
              <a:t>sebagai</a:t>
            </a:r>
            <a:r>
              <a:rPr sz="1400" spc="-35" dirty="0">
                <a:solidFill>
                  <a:srgbClr val="0A5293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A5293"/>
                </a:solidFill>
                <a:latin typeface="Trebuchet MS"/>
                <a:cs typeface="Trebuchet MS"/>
              </a:rPr>
              <a:t>berikut: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284" y="1377569"/>
            <a:ext cx="8872220" cy="3326765"/>
            <a:chOff x="37284" y="1377569"/>
            <a:chExt cx="8872220" cy="3326765"/>
          </a:xfrm>
        </p:grpSpPr>
        <p:sp>
          <p:nvSpPr>
            <p:cNvPr id="7" name="object 7"/>
            <p:cNvSpPr/>
            <p:nvPr/>
          </p:nvSpPr>
          <p:spPr>
            <a:xfrm>
              <a:off x="186728" y="1506880"/>
              <a:ext cx="4455795" cy="3197225"/>
            </a:xfrm>
            <a:custGeom>
              <a:avLst/>
              <a:gdLst/>
              <a:ahLst/>
              <a:cxnLst/>
              <a:rect l="l" t="t" r="r" b="b"/>
              <a:pathLst>
                <a:path w="4455795" h="3197225">
                  <a:moveTo>
                    <a:pt x="4455541" y="0"/>
                  </a:moveTo>
                  <a:lnTo>
                    <a:pt x="0" y="0"/>
                  </a:lnTo>
                  <a:lnTo>
                    <a:pt x="0" y="3197098"/>
                  </a:lnTo>
                  <a:lnTo>
                    <a:pt x="4455541" y="3197098"/>
                  </a:lnTo>
                  <a:lnTo>
                    <a:pt x="4455541" y="0"/>
                  </a:lnTo>
                  <a:close/>
                </a:path>
              </a:pathLst>
            </a:custGeom>
            <a:solidFill>
              <a:srgbClr val="37C8EE">
                <a:alpha val="2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53889" y="1506880"/>
              <a:ext cx="4455795" cy="3197225"/>
            </a:xfrm>
            <a:custGeom>
              <a:avLst/>
              <a:gdLst/>
              <a:ahLst/>
              <a:cxnLst/>
              <a:rect l="l" t="t" r="r" b="b"/>
              <a:pathLst>
                <a:path w="4455795" h="3197225">
                  <a:moveTo>
                    <a:pt x="4455541" y="0"/>
                  </a:moveTo>
                  <a:lnTo>
                    <a:pt x="0" y="0"/>
                  </a:lnTo>
                  <a:lnTo>
                    <a:pt x="0" y="3197098"/>
                  </a:lnTo>
                  <a:lnTo>
                    <a:pt x="4455541" y="3197098"/>
                  </a:lnTo>
                  <a:lnTo>
                    <a:pt x="4455541" y="0"/>
                  </a:lnTo>
                  <a:close/>
                </a:path>
              </a:pathLst>
            </a:custGeom>
            <a:solidFill>
              <a:srgbClr val="2C92D4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284" y="1377569"/>
              <a:ext cx="2424430" cy="473075"/>
            </a:xfrm>
            <a:custGeom>
              <a:avLst/>
              <a:gdLst/>
              <a:ahLst/>
              <a:cxnLst/>
              <a:rect l="l" t="t" r="r" b="b"/>
              <a:pathLst>
                <a:path w="2424430" h="473075">
                  <a:moveTo>
                    <a:pt x="2187501" y="0"/>
                  </a:moveTo>
                  <a:lnTo>
                    <a:pt x="236717" y="0"/>
                  </a:lnTo>
                  <a:lnTo>
                    <a:pt x="188978" y="4806"/>
                  </a:lnTo>
                  <a:lnTo>
                    <a:pt x="144529" y="18593"/>
                  </a:lnTo>
                  <a:lnTo>
                    <a:pt x="104317" y="40411"/>
                  </a:lnTo>
                  <a:lnTo>
                    <a:pt x="69290" y="69310"/>
                  </a:lnTo>
                  <a:lnTo>
                    <a:pt x="40398" y="104340"/>
                  </a:lnTo>
                  <a:lnTo>
                    <a:pt x="18586" y="144553"/>
                  </a:lnTo>
                  <a:lnTo>
                    <a:pt x="4804" y="188999"/>
                  </a:lnTo>
                  <a:lnTo>
                    <a:pt x="0" y="236727"/>
                  </a:lnTo>
                  <a:lnTo>
                    <a:pt x="4804" y="284289"/>
                  </a:lnTo>
                  <a:lnTo>
                    <a:pt x="18586" y="328608"/>
                  </a:lnTo>
                  <a:lnTo>
                    <a:pt x="40398" y="368731"/>
                  </a:lnTo>
                  <a:lnTo>
                    <a:pt x="69290" y="403701"/>
                  </a:lnTo>
                  <a:lnTo>
                    <a:pt x="104317" y="432563"/>
                  </a:lnTo>
                  <a:lnTo>
                    <a:pt x="144529" y="454362"/>
                  </a:lnTo>
                  <a:lnTo>
                    <a:pt x="188978" y="468142"/>
                  </a:lnTo>
                  <a:lnTo>
                    <a:pt x="236717" y="472947"/>
                  </a:lnTo>
                  <a:lnTo>
                    <a:pt x="2187501" y="472947"/>
                  </a:lnTo>
                  <a:lnTo>
                    <a:pt x="2235058" y="468142"/>
                  </a:lnTo>
                  <a:lnTo>
                    <a:pt x="2279371" y="454362"/>
                  </a:lnTo>
                  <a:lnTo>
                    <a:pt x="2319497" y="432563"/>
                  </a:lnTo>
                  <a:lnTo>
                    <a:pt x="2354490" y="403701"/>
                  </a:lnTo>
                  <a:lnTo>
                    <a:pt x="2383405" y="368731"/>
                  </a:lnTo>
                  <a:lnTo>
                    <a:pt x="2405296" y="328608"/>
                  </a:lnTo>
                  <a:lnTo>
                    <a:pt x="2419219" y="284289"/>
                  </a:lnTo>
                  <a:lnTo>
                    <a:pt x="2424229" y="236727"/>
                  </a:lnTo>
                  <a:lnTo>
                    <a:pt x="2419422" y="188999"/>
                  </a:lnTo>
                  <a:lnTo>
                    <a:pt x="2405635" y="144553"/>
                  </a:lnTo>
                  <a:lnTo>
                    <a:pt x="2383818" y="104340"/>
                  </a:lnTo>
                  <a:lnTo>
                    <a:pt x="2354919" y="69310"/>
                  </a:lnTo>
                  <a:lnTo>
                    <a:pt x="2319888" y="40411"/>
                  </a:lnTo>
                  <a:lnTo>
                    <a:pt x="2279675" y="18593"/>
                  </a:lnTo>
                  <a:lnTo>
                    <a:pt x="2235230" y="4806"/>
                  </a:lnTo>
                  <a:lnTo>
                    <a:pt x="2187501" y="0"/>
                  </a:lnTo>
                  <a:close/>
                </a:path>
              </a:pathLst>
            </a:custGeom>
            <a:solidFill>
              <a:srgbClr val="85EA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28522" y="1489075"/>
            <a:ext cx="6496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 MT"/>
                <a:cs typeface="Arial MT"/>
              </a:rPr>
              <a:t>Reguler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60184" y="1347088"/>
            <a:ext cx="2424430" cy="473075"/>
          </a:xfrm>
          <a:custGeom>
            <a:avLst/>
            <a:gdLst/>
            <a:ahLst/>
            <a:cxnLst/>
            <a:rect l="l" t="t" r="r" b="b"/>
            <a:pathLst>
              <a:path w="2424429" h="473075">
                <a:moveTo>
                  <a:pt x="2187575" y="0"/>
                </a:moveTo>
                <a:lnTo>
                  <a:pt x="236728" y="0"/>
                </a:lnTo>
                <a:lnTo>
                  <a:pt x="188999" y="4801"/>
                </a:lnTo>
                <a:lnTo>
                  <a:pt x="144553" y="18573"/>
                </a:lnTo>
                <a:lnTo>
                  <a:pt x="104340" y="40371"/>
                </a:lnTo>
                <a:lnTo>
                  <a:pt x="69310" y="69246"/>
                </a:lnTo>
                <a:lnTo>
                  <a:pt x="40411" y="104254"/>
                </a:lnTo>
                <a:lnTo>
                  <a:pt x="18593" y="144446"/>
                </a:lnTo>
                <a:lnTo>
                  <a:pt x="4806" y="188877"/>
                </a:lnTo>
                <a:lnTo>
                  <a:pt x="0" y="236600"/>
                </a:lnTo>
                <a:lnTo>
                  <a:pt x="4806" y="284162"/>
                </a:lnTo>
                <a:lnTo>
                  <a:pt x="18593" y="328481"/>
                </a:lnTo>
                <a:lnTo>
                  <a:pt x="40411" y="368604"/>
                </a:lnTo>
                <a:lnTo>
                  <a:pt x="69310" y="403574"/>
                </a:lnTo>
                <a:lnTo>
                  <a:pt x="104340" y="432436"/>
                </a:lnTo>
                <a:lnTo>
                  <a:pt x="144553" y="454235"/>
                </a:lnTo>
                <a:lnTo>
                  <a:pt x="188999" y="468015"/>
                </a:lnTo>
                <a:lnTo>
                  <a:pt x="236728" y="472821"/>
                </a:lnTo>
                <a:lnTo>
                  <a:pt x="2187575" y="472821"/>
                </a:lnTo>
                <a:lnTo>
                  <a:pt x="2235131" y="468015"/>
                </a:lnTo>
                <a:lnTo>
                  <a:pt x="2279443" y="454235"/>
                </a:lnTo>
                <a:lnTo>
                  <a:pt x="2319564" y="432436"/>
                </a:lnTo>
                <a:lnTo>
                  <a:pt x="2354548" y="403574"/>
                </a:lnTo>
                <a:lnTo>
                  <a:pt x="2383447" y="368604"/>
                </a:lnTo>
                <a:lnTo>
                  <a:pt x="2405316" y="328481"/>
                </a:lnTo>
                <a:lnTo>
                  <a:pt x="2419208" y="284162"/>
                </a:lnTo>
                <a:lnTo>
                  <a:pt x="2424176" y="236600"/>
                </a:lnTo>
                <a:lnTo>
                  <a:pt x="2419374" y="188877"/>
                </a:lnTo>
                <a:lnTo>
                  <a:pt x="2405602" y="144446"/>
                </a:lnTo>
                <a:lnTo>
                  <a:pt x="2383804" y="104254"/>
                </a:lnTo>
                <a:lnTo>
                  <a:pt x="2354929" y="69246"/>
                </a:lnTo>
                <a:lnTo>
                  <a:pt x="2319921" y="40371"/>
                </a:lnTo>
                <a:lnTo>
                  <a:pt x="2279729" y="18573"/>
                </a:lnTo>
                <a:lnTo>
                  <a:pt x="2235298" y="4801"/>
                </a:lnTo>
                <a:lnTo>
                  <a:pt x="2187575" y="0"/>
                </a:lnTo>
                <a:close/>
              </a:path>
            </a:pathLst>
          </a:custGeom>
          <a:solidFill>
            <a:srgbClr val="37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52486" y="1458595"/>
            <a:ext cx="5803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Kinerja</a:t>
            </a:r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16457" y="2099536"/>
          <a:ext cx="3379470" cy="2537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9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8295">
                <a:tc>
                  <a:txBody>
                    <a:bodyPr/>
                    <a:lstStyle/>
                    <a:p>
                      <a:pPr marL="95885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Roboto"/>
                          <a:cs typeface="Roboto"/>
                        </a:rPr>
                        <a:t>Penyediaan</a:t>
                      </a:r>
                      <a:r>
                        <a:rPr sz="1100" b="1" spc="-5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buku</a:t>
                      </a:r>
                      <a:r>
                        <a:rPr sz="1100" b="1" spc="-4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10" dirty="0">
                          <a:latin typeface="Roboto"/>
                          <a:cs typeface="Roboto"/>
                        </a:rPr>
                        <a:t>minimal</a:t>
                      </a:r>
                      <a:r>
                        <a:rPr sz="1100" b="1" spc="-6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10%</a:t>
                      </a:r>
                      <a:r>
                        <a:rPr sz="1100" b="1" spc="-3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dirty="0">
                          <a:latin typeface="Roboto"/>
                          <a:cs typeface="Roboto"/>
                        </a:rPr>
                        <a:t>dari</a:t>
                      </a:r>
                      <a:r>
                        <a:rPr sz="1100" spc="-3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dirty="0">
                          <a:latin typeface="Roboto"/>
                          <a:cs typeface="Roboto"/>
                        </a:rPr>
                        <a:t>total</a:t>
                      </a:r>
                      <a:r>
                        <a:rPr sz="1100" spc="-2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spc="-10" dirty="0">
                          <a:latin typeface="Roboto"/>
                          <a:cs typeface="Roboto"/>
                        </a:rPr>
                        <a:t>anggaran</a:t>
                      </a:r>
                      <a:endParaRPr sz="11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9525">
                      <a:solidFill>
                        <a:srgbClr val="37C8EE"/>
                      </a:solidFill>
                      <a:prstDash val="sysDash"/>
                    </a:lnB>
                    <a:solidFill>
                      <a:srgbClr val="37C8EE">
                        <a:alpha val="2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spc="-10" dirty="0">
                          <a:latin typeface="Roboto"/>
                          <a:cs typeface="Roboto"/>
                        </a:rPr>
                        <a:t>Pemeliharaan</a:t>
                      </a:r>
                      <a:r>
                        <a:rPr sz="1100" spc="-3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Sarana</a:t>
                      </a:r>
                      <a:r>
                        <a:rPr sz="1100" b="1" spc="-3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dan</a:t>
                      </a:r>
                      <a:r>
                        <a:rPr sz="1100" b="1" spc="-1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Prasarana</a:t>
                      </a:r>
                      <a:r>
                        <a:rPr sz="1100" b="1" spc="-3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10" dirty="0">
                          <a:latin typeface="Roboto"/>
                          <a:cs typeface="Roboto"/>
                        </a:rPr>
                        <a:t>Maksimal</a:t>
                      </a:r>
                      <a:endParaRPr sz="1100">
                        <a:latin typeface="Roboto"/>
                        <a:cs typeface="Roboto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Roboto"/>
                          <a:cs typeface="Roboto"/>
                        </a:rPr>
                        <a:t>20%</a:t>
                      </a:r>
                      <a:r>
                        <a:rPr sz="1100" b="1" spc="-6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dirty="0">
                          <a:latin typeface="Roboto"/>
                          <a:cs typeface="Roboto"/>
                        </a:rPr>
                        <a:t>dari</a:t>
                      </a:r>
                      <a:r>
                        <a:rPr sz="1100" spc="-4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dirty="0">
                          <a:latin typeface="Roboto"/>
                          <a:cs typeface="Roboto"/>
                        </a:rPr>
                        <a:t>total</a:t>
                      </a:r>
                      <a:r>
                        <a:rPr sz="1100" spc="-4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spc="-10" dirty="0">
                          <a:latin typeface="Roboto"/>
                          <a:cs typeface="Roboto"/>
                        </a:rPr>
                        <a:t>anggaran</a:t>
                      </a:r>
                      <a:endParaRPr sz="1100">
                        <a:latin typeface="Roboto"/>
                        <a:cs typeface="Roboto"/>
                      </a:endParaRPr>
                    </a:p>
                  </a:txBody>
                  <a:tcPr marL="0" marR="0" marT="84455" marB="0">
                    <a:lnT w="9525">
                      <a:solidFill>
                        <a:srgbClr val="37C8EE"/>
                      </a:solidFill>
                      <a:prstDash val="sysDash"/>
                    </a:lnT>
                    <a:lnB w="9525">
                      <a:solidFill>
                        <a:srgbClr val="37C8EE"/>
                      </a:solidFill>
                      <a:prstDash val="sysDash"/>
                    </a:lnB>
                    <a:solidFill>
                      <a:srgbClr val="37C8EE">
                        <a:alpha val="2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5885" marR="3251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100" spc="-10" dirty="0">
                          <a:latin typeface="Roboto"/>
                          <a:cs typeface="Roboto"/>
                        </a:rPr>
                        <a:t>Pembayaran</a:t>
                      </a:r>
                      <a:r>
                        <a:rPr sz="1100" spc="-2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honor</a:t>
                      </a:r>
                      <a:r>
                        <a:rPr sz="1100" b="1" spc="-2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swasta</a:t>
                      </a:r>
                      <a:r>
                        <a:rPr sz="1100" b="1" spc="-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10" dirty="0">
                          <a:latin typeface="Roboto"/>
                          <a:cs typeface="Roboto"/>
                        </a:rPr>
                        <a:t>maksimal</a:t>
                      </a:r>
                      <a:r>
                        <a:rPr sz="1100" b="1" spc="-4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40%</a:t>
                      </a:r>
                      <a:r>
                        <a:rPr sz="1100" b="1" spc="-25" dirty="0">
                          <a:latin typeface="Roboto"/>
                          <a:cs typeface="Roboto"/>
                        </a:rPr>
                        <a:t> dan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honor</a:t>
                      </a:r>
                      <a:r>
                        <a:rPr sz="1100" b="1" spc="-5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negeri</a:t>
                      </a:r>
                      <a:r>
                        <a:rPr sz="1100" b="1" spc="-5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maksimal</a:t>
                      </a:r>
                      <a:r>
                        <a:rPr sz="1100" b="1" spc="-5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20%</a:t>
                      </a:r>
                      <a:r>
                        <a:rPr sz="1100" b="1" spc="-3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dirty="0">
                          <a:latin typeface="Roboto"/>
                          <a:cs typeface="Roboto"/>
                        </a:rPr>
                        <a:t>dari</a:t>
                      </a:r>
                      <a:r>
                        <a:rPr sz="1100" spc="-3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dirty="0">
                          <a:latin typeface="Roboto"/>
                          <a:cs typeface="Roboto"/>
                        </a:rPr>
                        <a:t>total</a:t>
                      </a:r>
                      <a:r>
                        <a:rPr sz="1100" spc="-3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spc="-10" dirty="0">
                          <a:latin typeface="Roboto"/>
                          <a:cs typeface="Roboto"/>
                        </a:rPr>
                        <a:t>anggaran</a:t>
                      </a:r>
                      <a:endParaRPr sz="1100">
                        <a:latin typeface="Roboto"/>
                        <a:cs typeface="Roboto"/>
                      </a:endParaRPr>
                    </a:p>
                  </a:txBody>
                  <a:tcPr marL="0" marR="0" marT="85090" marB="0">
                    <a:lnT w="9525">
                      <a:solidFill>
                        <a:srgbClr val="37C8EE"/>
                      </a:solidFill>
                      <a:prstDash val="sysDash"/>
                    </a:lnT>
                    <a:lnB w="9525">
                      <a:solidFill>
                        <a:srgbClr val="37C8EE"/>
                      </a:solidFill>
                      <a:prstDash val="sysDash"/>
                    </a:lnB>
                    <a:solidFill>
                      <a:srgbClr val="37C8EE">
                        <a:alpha val="2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100" spc="-10" dirty="0">
                          <a:latin typeface="Roboto"/>
                          <a:cs typeface="Roboto"/>
                        </a:rPr>
                        <a:t>Penambahan</a:t>
                      </a:r>
                      <a:r>
                        <a:rPr sz="1100" spc="-3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spc="-10" dirty="0">
                          <a:latin typeface="Roboto"/>
                          <a:cs typeface="Roboto"/>
                        </a:rPr>
                        <a:t>uraian</a:t>
                      </a:r>
                      <a:r>
                        <a:rPr sz="1100" spc="-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spc="-10" dirty="0">
                          <a:latin typeface="Roboto"/>
                          <a:cs typeface="Roboto"/>
                        </a:rPr>
                        <a:t>kegiatan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pencetakan</a:t>
                      </a:r>
                      <a:r>
                        <a:rPr sz="1100" b="1" spc="-2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10" dirty="0">
                          <a:latin typeface="Roboto"/>
                          <a:cs typeface="Roboto"/>
                        </a:rPr>
                        <a:t>ijazah</a:t>
                      </a:r>
                      <a:endParaRPr sz="1100">
                        <a:latin typeface="Roboto"/>
                        <a:cs typeface="Roboto"/>
                      </a:endParaRPr>
                    </a:p>
                  </a:txBody>
                  <a:tcPr marL="0" marR="0" marT="148590" marB="0">
                    <a:lnT w="9525">
                      <a:solidFill>
                        <a:srgbClr val="37C8EE"/>
                      </a:solidFill>
                      <a:prstDash val="sysDash"/>
                    </a:lnT>
                    <a:lnB w="9525">
                      <a:solidFill>
                        <a:srgbClr val="37C8EE"/>
                      </a:solidFill>
                      <a:prstDash val="sysDash"/>
                    </a:lnB>
                    <a:solidFill>
                      <a:srgbClr val="37C8EE">
                        <a:alpha val="2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6745">
                <a:tc>
                  <a:txBody>
                    <a:bodyPr/>
                    <a:lstStyle/>
                    <a:p>
                      <a:pPr marL="95885" marR="31369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10" dirty="0">
                          <a:latin typeface="Roboto"/>
                          <a:cs typeface="Roboto"/>
                        </a:rPr>
                        <a:t>Penambahan</a:t>
                      </a:r>
                      <a:r>
                        <a:rPr sz="1100" spc="-4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spc="-10" dirty="0">
                          <a:latin typeface="Roboto"/>
                          <a:cs typeface="Roboto"/>
                        </a:rPr>
                        <a:t>uraian</a:t>
                      </a:r>
                      <a:r>
                        <a:rPr sz="1100" spc="-2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spc="-10" dirty="0">
                          <a:latin typeface="Roboto"/>
                          <a:cs typeface="Roboto"/>
                        </a:rPr>
                        <a:t>kegiatan</a:t>
                      </a:r>
                      <a:r>
                        <a:rPr sz="1100" spc="-3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dirty="0">
                          <a:latin typeface="Roboto"/>
                          <a:cs typeface="Roboto"/>
                        </a:rPr>
                        <a:t>untuk</a:t>
                      </a:r>
                      <a:r>
                        <a:rPr sz="1100" spc="-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10" dirty="0">
                          <a:latin typeface="Roboto"/>
                          <a:cs typeface="Roboto"/>
                        </a:rPr>
                        <a:t>penguatan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pembelajaran</a:t>
                      </a:r>
                      <a:r>
                        <a:rPr sz="1100" b="1" spc="-6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mendala,</a:t>
                      </a:r>
                      <a:r>
                        <a:rPr sz="1100" b="1" spc="-5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koding</a:t>
                      </a:r>
                      <a:r>
                        <a:rPr sz="1100" b="1" spc="-3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dan</a:t>
                      </a:r>
                      <a:r>
                        <a:rPr sz="1100" b="1" spc="-4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10" dirty="0">
                          <a:latin typeface="Roboto"/>
                          <a:cs typeface="Roboto"/>
                        </a:rPr>
                        <a:t>kecerdasan artifisial</a:t>
                      </a:r>
                      <a:endParaRPr sz="1100">
                        <a:latin typeface="Roboto"/>
                        <a:cs typeface="Roboto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37C8EE"/>
                      </a:solidFill>
                      <a:prstDash val="sysDash"/>
                    </a:lnT>
                    <a:solidFill>
                      <a:srgbClr val="37C8EE">
                        <a:alpha val="2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475487" y="2555748"/>
            <a:ext cx="337185" cy="337185"/>
            <a:chOff x="475487" y="2555748"/>
            <a:chExt cx="337185" cy="33718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487" y="2555748"/>
              <a:ext cx="336765" cy="3154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775" y="2564930"/>
              <a:ext cx="300177" cy="32762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555" y="2596134"/>
              <a:ext cx="223494" cy="20078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00862" y="2618689"/>
            <a:ext cx="9017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5487" y="2052827"/>
            <a:ext cx="337185" cy="337185"/>
            <a:chOff x="475487" y="2052827"/>
            <a:chExt cx="337185" cy="33718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487" y="2052827"/>
              <a:ext cx="336765" cy="3154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443" y="2062010"/>
              <a:ext cx="280390" cy="3276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4555" y="2093086"/>
              <a:ext cx="223494" cy="20078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11530" y="2116074"/>
            <a:ext cx="698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2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75487" y="2991611"/>
            <a:ext cx="337185" cy="337185"/>
            <a:chOff x="475487" y="2991611"/>
            <a:chExt cx="337185" cy="33718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487" y="2991611"/>
              <a:ext cx="336765" cy="3154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775" y="3000794"/>
              <a:ext cx="301815" cy="32762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4555" y="3032251"/>
              <a:ext cx="223494" cy="20066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00862" y="3055366"/>
            <a:ext cx="914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75487" y="3520414"/>
            <a:ext cx="337185" cy="335915"/>
            <a:chOff x="475487" y="3520414"/>
            <a:chExt cx="337185" cy="335915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5487" y="3520414"/>
              <a:ext cx="336765" cy="31396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2251" y="3528098"/>
              <a:ext cx="304825" cy="32762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555" y="3560190"/>
              <a:ext cx="223494" cy="20065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99338" y="3583304"/>
            <a:ext cx="946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75487" y="4078223"/>
            <a:ext cx="337185" cy="337185"/>
            <a:chOff x="475487" y="4078223"/>
            <a:chExt cx="337185" cy="337185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487" y="4078223"/>
              <a:ext cx="336765" cy="31546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3775" y="4087367"/>
              <a:ext cx="300177" cy="32762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555" y="4118368"/>
              <a:ext cx="223494" cy="20069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00862" y="4141723"/>
            <a:ext cx="895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800">
              <a:latin typeface="Tahoma"/>
              <a:cs typeface="Tahoma"/>
            </a:endParaRPr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5259832" y="2255238"/>
          <a:ext cx="3379470" cy="1404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9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96520">
                        <a:lnSpc>
                          <a:spcPts val="1245"/>
                        </a:lnSpc>
                      </a:pPr>
                      <a:r>
                        <a:rPr sz="1100" b="1" spc="-10" dirty="0">
                          <a:latin typeface="Roboto"/>
                          <a:cs typeface="Roboto"/>
                        </a:rPr>
                        <a:t>Penggabungan</a:t>
                      </a:r>
                      <a:r>
                        <a:rPr sz="1100" b="1" spc="-3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dirty="0">
                          <a:latin typeface="Roboto"/>
                          <a:cs typeface="Roboto"/>
                        </a:rPr>
                        <a:t>BOSP</a:t>
                      </a:r>
                      <a:r>
                        <a:rPr sz="1100" spc="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spc="-10" dirty="0">
                          <a:latin typeface="Roboto"/>
                          <a:cs typeface="Roboto"/>
                        </a:rPr>
                        <a:t>Kinerja</a:t>
                      </a:r>
                      <a:r>
                        <a:rPr sz="1100" spc="-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spc="-10" dirty="0">
                          <a:latin typeface="Roboto"/>
                          <a:cs typeface="Roboto"/>
                        </a:rPr>
                        <a:t>Sekolah Penggerak</a:t>
                      </a:r>
                      <a:endParaRPr sz="1100">
                        <a:latin typeface="Roboto"/>
                        <a:cs typeface="Roboto"/>
                      </a:endParaRPr>
                    </a:p>
                    <a:p>
                      <a:pPr marL="96520" marR="3924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Roboto"/>
                          <a:cs typeface="Roboto"/>
                        </a:rPr>
                        <a:t>dengan</a:t>
                      </a:r>
                      <a:r>
                        <a:rPr sz="1100" spc="-4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dirty="0">
                          <a:latin typeface="Roboto"/>
                          <a:cs typeface="Roboto"/>
                        </a:rPr>
                        <a:t>BOSP</a:t>
                      </a:r>
                      <a:r>
                        <a:rPr sz="1100" spc="-3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spc="-10" dirty="0">
                          <a:latin typeface="Roboto"/>
                          <a:cs typeface="Roboto"/>
                        </a:rPr>
                        <a:t>Kemajuan</a:t>
                      </a:r>
                      <a:r>
                        <a:rPr sz="1100" spc="-4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dirty="0">
                          <a:latin typeface="Roboto"/>
                          <a:cs typeface="Roboto"/>
                        </a:rPr>
                        <a:t>Terbaik</a:t>
                      </a:r>
                      <a:r>
                        <a:rPr sz="1100" spc="-3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menjadi</a:t>
                      </a:r>
                      <a:r>
                        <a:rPr sz="1100" b="1" spc="-6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25" dirty="0">
                          <a:latin typeface="Roboto"/>
                          <a:cs typeface="Roboto"/>
                        </a:rPr>
                        <a:t>BOS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Kinerja</a:t>
                      </a:r>
                      <a:r>
                        <a:rPr sz="1100" b="1" spc="-4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Sekolah</a:t>
                      </a:r>
                      <a:r>
                        <a:rPr sz="1100" b="1" spc="-2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yang</a:t>
                      </a:r>
                      <a:r>
                        <a:rPr sz="1100" b="1" spc="-5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Memiliki</a:t>
                      </a:r>
                      <a:r>
                        <a:rPr sz="1100" b="1" spc="-3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Kinerja</a:t>
                      </a:r>
                      <a:r>
                        <a:rPr sz="1100" b="1" spc="-4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10" dirty="0">
                          <a:latin typeface="Roboto"/>
                          <a:cs typeface="Roboto"/>
                        </a:rPr>
                        <a:t>Terbaik</a:t>
                      </a:r>
                      <a:endParaRPr sz="11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9525">
                      <a:solidFill>
                        <a:srgbClr val="E7E6E6"/>
                      </a:solidFill>
                      <a:prstDash val="sysDash"/>
                    </a:lnB>
                    <a:solidFill>
                      <a:srgbClr val="2C92D4">
                        <a:alpha val="4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96520" marR="5168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spc="-10" dirty="0">
                          <a:latin typeface="Roboto"/>
                          <a:cs typeface="Roboto"/>
                        </a:rPr>
                        <a:t>Penerapan</a:t>
                      </a:r>
                      <a:r>
                        <a:rPr sz="11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10" dirty="0">
                          <a:latin typeface="Roboto"/>
                          <a:cs typeface="Roboto"/>
                        </a:rPr>
                        <a:t>pemanfaatan</a:t>
                      </a:r>
                      <a:r>
                        <a:rPr sz="1100" b="1" spc="-4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dirty="0">
                          <a:latin typeface="Roboto"/>
                          <a:cs typeface="Roboto"/>
                        </a:rPr>
                        <a:t>dana</a:t>
                      </a:r>
                      <a:r>
                        <a:rPr sz="1100" spc="-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dirty="0">
                          <a:latin typeface="Roboto"/>
                          <a:cs typeface="Roboto"/>
                        </a:rPr>
                        <a:t>BOSP</a:t>
                      </a:r>
                      <a:r>
                        <a:rPr sz="1100" spc="-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spc="-10" dirty="0">
                          <a:latin typeface="Roboto"/>
                          <a:cs typeface="Roboto"/>
                        </a:rPr>
                        <a:t>Kinerja Terbaik</a:t>
                      </a:r>
                      <a:r>
                        <a:rPr sz="1100" spc="-2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10" dirty="0">
                          <a:latin typeface="Roboto"/>
                          <a:cs typeface="Roboto"/>
                        </a:rPr>
                        <a:t>untuk</a:t>
                      </a:r>
                      <a:r>
                        <a:rPr sz="1100" b="1" spc="-5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pelaksanaan</a:t>
                      </a:r>
                      <a:r>
                        <a:rPr sz="1100" b="1" spc="-3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10" dirty="0">
                          <a:latin typeface="Roboto"/>
                          <a:cs typeface="Roboto"/>
                        </a:rPr>
                        <a:t>pembelajaran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mendalam</a:t>
                      </a:r>
                      <a:r>
                        <a:rPr sz="1100" b="1" spc="-3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dan</a:t>
                      </a:r>
                      <a:r>
                        <a:rPr sz="1100" b="1" spc="-10" dirty="0">
                          <a:latin typeface="Roboto"/>
                          <a:cs typeface="Roboto"/>
                        </a:rPr>
                        <a:t> koding/</a:t>
                      </a:r>
                      <a:r>
                        <a:rPr sz="1100" b="1" spc="-15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dirty="0">
                          <a:latin typeface="Roboto"/>
                          <a:cs typeface="Roboto"/>
                        </a:rPr>
                        <a:t>kecerdasan</a:t>
                      </a:r>
                      <a:r>
                        <a:rPr sz="1100" b="1" spc="-20" dirty="0">
                          <a:latin typeface="Roboto"/>
                          <a:cs typeface="Roboto"/>
                        </a:rPr>
                        <a:t> </a:t>
                      </a:r>
                      <a:r>
                        <a:rPr sz="1100" b="1" spc="-10" dirty="0">
                          <a:latin typeface="Roboto"/>
                          <a:cs typeface="Roboto"/>
                        </a:rPr>
                        <a:t>artifisial</a:t>
                      </a:r>
                      <a:endParaRPr sz="1100">
                        <a:latin typeface="Roboto"/>
                        <a:cs typeface="Roboto"/>
                      </a:endParaRPr>
                    </a:p>
                  </a:txBody>
                  <a:tcPr marL="0" marR="0" marT="78740" marB="0">
                    <a:lnT w="9525">
                      <a:solidFill>
                        <a:srgbClr val="E7E6E6"/>
                      </a:solidFill>
                      <a:prstDash val="sysDash"/>
                    </a:lnT>
                    <a:solidFill>
                      <a:srgbClr val="2C92D4">
                        <a:alpha val="4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40" name="object 40"/>
          <p:cNvGrpSpPr/>
          <p:nvPr/>
        </p:nvGrpSpPr>
        <p:grpSpPr>
          <a:xfrm>
            <a:off x="4895088" y="2860548"/>
            <a:ext cx="337185" cy="337185"/>
            <a:chOff x="4895088" y="2860548"/>
            <a:chExt cx="337185" cy="337185"/>
          </a:xfrm>
        </p:grpSpPr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5088" y="2860548"/>
              <a:ext cx="336765" cy="31546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3376" y="2869730"/>
              <a:ext cx="300177" cy="32762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54143" y="2900934"/>
              <a:ext cx="223520" cy="200787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5021071" y="2924048"/>
            <a:ext cx="901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895088" y="2281427"/>
            <a:ext cx="337185" cy="337185"/>
            <a:chOff x="4895088" y="2281427"/>
            <a:chExt cx="337185" cy="337185"/>
          </a:xfrm>
        </p:grpSpPr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5088" y="2281427"/>
              <a:ext cx="336765" cy="31546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4044" y="2290610"/>
              <a:ext cx="280390" cy="32762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54143" y="2321686"/>
              <a:ext cx="223520" cy="200787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5031740" y="2344674"/>
            <a:ext cx="698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2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8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617" y="209550"/>
            <a:ext cx="4215765" cy="12211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4100" spc="-10" dirty="0">
                <a:solidFill>
                  <a:srgbClr val="E7E6E6"/>
                </a:solidFill>
                <a:latin typeface="Trebuchet MS"/>
                <a:cs typeface="Trebuchet MS"/>
              </a:rPr>
              <a:t>Rasionalisasi</a:t>
            </a:r>
            <a:endParaRPr sz="41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1700" spc="-25" dirty="0">
                <a:solidFill>
                  <a:srgbClr val="E7E6E6"/>
                </a:solidFill>
                <a:latin typeface="Trebuchet MS"/>
                <a:cs typeface="Trebuchet MS"/>
              </a:rPr>
              <a:t>Perubahan</a:t>
            </a:r>
            <a:r>
              <a:rPr sz="1700" spc="-125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E7E6E6"/>
                </a:solidFill>
                <a:latin typeface="Trebuchet MS"/>
                <a:cs typeface="Trebuchet MS"/>
              </a:rPr>
              <a:t>Kebijakan</a:t>
            </a:r>
            <a:r>
              <a:rPr sz="1700" spc="-114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E7E6E6"/>
                </a:solidFill>
                <a:latin typeface="Trebuchet MS"/>
                <a:cs typeface="Trebuchet MS"/>
              </a:rPr>
              <a:t>BOP</a:t>
            </a:r>
            <a:r>
              <a:rPr sz="1700" spc="-90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75" dirty="0">
                <a:solidFill>
                  <a:srgbClr val="E7E6E6"/>
                </a:solidFill>
                <a:latin typeface="Trebuchet MS"/>
                <a:cs typeface="Trebuchet MS"/>
              </a:rPr>
              <a:t>PAUD</a:t>
            </a:r>
            <a:r>
              <a:rPr sz="1700" spc="-85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E7E6E6"/>
                </a:solidFill>
                <a:latin typeface="Trebuchet MS"/>
                <a:cs typeface="Trebuchet MS"/>
              </a:rPr>
              <a:t>Reguler, </a:t>
            </a:r>
            <a:r>
              <a:rPr sz="1700" spc="100" dirty="0">
                <a:solidFill>
                  <a:srgbClr val="E7E6E6"/>
                </a:solidFill>
                <a:latin typeface="Trebuchet MS"/>
                <a:cs typeface="Trebuchet MS"/>
              </a:rPr>
              <a:t>BOS</a:t>
            </a:r>
            <a:r>
              <a:rPr sz="1700" spc="-114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rgbClr val="E7E6E6"/>
                </a:solidFill>
                <a:latin typeface="Trebuchet MS"/>
                <a:cs typeface="Trebuchet MS"/>
              </a:rPr>
              <a:t>Reguler,</a:t>
            </a:r>
            <a:r>
              <a:rPr sz="1700" spc="-135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E7E6E6"/>
                </a:solidFill>
                <a:latin typeface="Trebuchet MS"/>
                <a:cs typeface="Trebuchet MS"/>
              </a:rPr>
              <a:t>dan</a:t>
            </a:r>
            <a:r>
              <a:rPr sz="1700" spc="-105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E7E6E6"/>
                </a:solidFill>
                <a:latin typeface="Trebuchet MS"/>
                <a:cs typeface="Trebuchet MS"/>
              </a:rPr>
              <a:t>BOP</a:t>
            </a:r>
            <a:r>
              <a:rPr sz="1700" spc="-120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E7E6E6"/>
                </a:solidFill>
                <a:latin typeface="Trebuchet MS"/>
                <a:cs typeface="Trebuchet MS"/>
              </a:rPr>
              <a:t>Kesetaraan</a:t>
            </a:r>
            <a:r>
              <a:rPr sz="1700" spc="-130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E7E6E6"/>
                </a:solidFill>
                <a:latin typeface="Trebuchet MS"/>
                <a:cs typeface="Trebuchet MS"/>
              </a:rPr>
              <a:t>Reguler</a:t>
            </a:r>
            <a:endParaRPr sz="1700" dirty="0">
              <a:latin typeface="Trebuchet MS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90750"/>
            <a:ext cx="3429000" cy="1926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99" y="0"/>
            <a:ext cx="9141460" cy="5133975"/>
            <a:chOff x="2999" y="0"/>
            <a:chExt cx="9141460" cy="5133975"/>
          </a:xfrm>
        </p:grpSpPr>
        <p:sp>
          <p:nvSpPr>
            <p:cNvPr id="3" name="object 3"/>
            <p:cNvSpPr/>
            <p:nvPr/>
          </p:nvSpPr>
          <p:spPr>
            <a:xfrm>
              <a:off x="2999" y="0"/>
              <a:ext cx="9141460" cy="5133975"/>
            </a:xfrm>
            <a:custGeom>
              <a:avLst/>
              <a:gdLst/>
              <a:ahLst/>
              <a:cxnLst/>
              <a:rect l="l" t="t" r="r" b="b"/>
              <a:pathLst>
                <a:path w="9141460" h="5133975">
                  <a:moveTo>
                    <a:pt x="0" y="0"/>
                  </a:moveTo>
                  <a:lnTo>
                    <a:pt x="0" y="5133899"/>
                  </a:lnTo>
                  <a:lnTo>
                    <a:pt x="9141000" y="5133899"/>
                  </a:lnTo>
                  <a:lnTo>
                    <a:pt x="9141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EAE9">
                <a:alpha val="2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45706" y="1065149"/>
              <a:ext cx="2384425" cy="3862070"/>
            </a:xfrm>
            <a:custGeom>
              <a:avLst/>
              <a:gdLst/>
              <a:ahLst/>
              <a:cxnLst/>
              <a:rect l="l" t="t" r="r" b="b"/>
              <a:pathLst>
                <a:path w="2384425" h="3862070">
                  <a:moveTo>
                    <a:pt x="2187448" y="0"/>
                  </a:moveTo>
                  <a:lnTo>
                    <a:pt x="196596" y="0"/>
                  </a:lnTo>
                  <a:lnTo>
                    <a:pt x="151515" y="5192"/>
                  </a:lnTo>
                  <a:lnTo>
                    <a:pt x="110134" y="19983"/>
                  </a:lnTo>
                  <a:lnTo>
                    <a:pt x="73631" y="43197"/>
                  </a:lnTo>
                  <a:lnTo>
                    <a:pt x="43187" y="73655"/>
                  </a:lnTo>
                  <a:lnTo>
                    <a:pt x="19980" y="110180"/>
                  </a:lnTo>
                  <a:lnTo>
                    <a:pt x="5191" y="151595"/>
                  </a:lnTo>
                  <a:lnTo>
                    <a:pt x="0" y="196723"/>
                  </a:lnTo>
                  <a:lnTo>
                    <a:pt x="0" y="3664991"/>
                  </a:lnTo>
                  <a:lnTo>
                    <a:pt x="5191" y="3710077"/>
                  </a:lnTo>
                  <a:lnTo>
                    <a:pt x="19980" y="3751465"/>
                  </a:lnTo>
                  <a:lnTo>
                    <a:pt x="43187" y="3787975"/>
                  </a:lnTo>
                  <a:lnTo>
                    <a:pt x="73631" y="3818427"/>
                  </a:lnTo>
                  <a:lnTo>
                    <a:pt x="110134" y="3841639"/>
                  </a:lnTo>
                  <a:lnTo>
                    <a:pt x="151515" y="3856432"/>
                  </a:lnTo>
                  <a:lnTo>
                    <a:pt x="196596" y="3861625"/>
                  </a:lnTo>
                  <a:lnTo>
                    <a:pt x="2187448" y="3861625"/>
                  </a:lnTo>
                  <a:lnTo>
                    <a:pt x="2232528" y="3856432"/>
                  </a:lnTo>
                  <a:lnTo>
                    <a:pt x="2273909" y="3841639"/>
                  </a:lnTo>
                  <a:lnTo>
                    <a:pt x="2310412" y="3818427"/>
                  </a:lnTo>
                  <a:lnTo>
                    <a:pt x="2340856" y="3787975"/>
                  </a:lnTo>
                  <a:lnTo>
                    <a:pt x="2364063" y="3751465"/>
                  </a:lnTo>
                  <a:lnTo>
                    <a:pt x="2378852" y="3710077"/>
                  </a:lnTo>
                  <a:lnTo>
                    <a:pt x="2384044" y="3664991"/>
                  </a:lnTo>
                  <a:lnTo>
                    <a:pt x="2384044" y="196723"/>
                  </a:lnTo>
                  <a:lnTo>
                    <a:pt x="2378852" y="151595"/>
                  </a:lnTo>
                  <a:lnTo>
                    <a:pt x="2364063" y="110180"/>
                  </a:lnTo>
                  <a:lnTo>
                    <a:pt x="2340856" y="73655"/>
                  </a:lnTo>
                  <a:lnTo>
                    <a:pt x="2310412" y="43197"/>
                  </a:lnTo>
                  <a:lnTo>
                    <a:pt x="2273909" y="19983"/>
                  </a:lnTo>
                  <a:lnTo>
                    <a:pt x="2232528" y="5192"/>
                  </a:lnTo>
                  <a:lnTo>
                    <a:pt x="2187448" y="0"/>
                  </a:lnTo>
                  <a:close/>
                </a:path>
              </a:pathLst>
            </a:custGeom>
            <a:solidFill>
              <a:srgbClr val="EFDF8A">
                <a:alpha val="3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713346" y="1880997"/>
            <a:ext cx="2103120" cy="237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 algn="ctr">
              <a:lnSpc>
                <a:spcPct val="100000"/>
              </a:lnSpc>
              <a:spcBef>
                <a:spcPts val="100"/>
              </a:spcBef>
              <a:buFont typeface="Times New Roman"/>
              <a:buChar char="●"/>
              <a:tabLst>
                <a:tab pos="171450" algn="l"/>
              </a:tabLst>
            </a:pPr>
            <a:r>
              <a:rPr sz="1100" b="1" spc="-10" dirty="0">
                <a:latin typeface="Roboto"/>
                <a:cs typeface="Roboto"/>
              </a:rPr>
              <a:t>Reprioritisasi</a:t>
            </a:r>
            <a:r>
              <a:rPr sz="1100" b="1" spc="5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dan</a:t>
            </a:r>
            <a:r>
              <a:rPr sz="1100" b="1" spc="25" dirty="0">
                <a:latin typeface="Roboto"/>
                <a:cs typeface="Roboto"/>
              </a:rPr>
              <a:t> </a:t>
            </a:r>
            <a:r>
              <a:rPr sz="1100" b="1" spc="-10" dirty="0">
                <a:latin typeface="Roboto"/>
                <a:cs typeface="Roboto"/>
              </a:rPr>
              <a:t>optimalisasi</a:t>
            </a:r>
            <a:endParaRPr sz="1100" dirty="0">
              <a:latin typeface="Roboto"/>
              <a:cs typeface="Roboto"/>
            </a:endParaRPr>
          </a:p>
          <a:p>
            <a:pPr marR="8890" algn="ctr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Roboto"/>
                <a:cs typeface="Roboto"/>
              </a:rPr>
              <a:t>pada</a:t>
            </a:r>
            <a:r>
              <a:rPr sz="1100" spc="-3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kualitas</a:t>
            </a:r>
            <a:r>
              <a:rPr sz="1100" spc="-30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pembelajaran</a:t>
            </a:r>
            <a:endParaRPr sz="1100" dirty="0">
              <a:latin typeface="Roboto"/>
              <a:cs typeface="Roboto"/>
            </a:endParaRPr>
          </a:p>
          <a:p>
            <a:pPr marL="183515" marR="272415" indent="-171450">
              <a:lnSpc>
                <a:spcPct val="100000"/>
              </a:lnSpc>
              <a:buFont typeface="Times New Roman"/>
              <a:buChar char="●"/>
              <a:tabLst>
                <a:tab pos="184785" algn="l"/>
              </a:tabLst>
            </a:pPr>
            <a:r>
              <a:rPr sz="1100" b="1" dirty="0">
                <a:latin typeface="Roboto"/>
                <a:cs typeface="Roboto"/>
              </a:rPr>
              <a:t>memperkuat</a:t>
            </a:r>
            <a:r>
              <a:rPr sz="1100" b="1" spc="-35" dirty="0">
                <a:latin typeface="Roboto"/>
                <a:cs typeface="Roboto"/>
              </a:rPr>
              <a:t> </a:t>
            </a:r>
            <a:r>
              <a:rPr sz="1100" b="1" spc="-10" dirty="0">
                <a:latin typeface="Roboto"/>
                <a:cs typeface="Roboto"/>
              </a:rPr>
              <a:t>literasi, 	numerasi,</a:t>
            </a:r>
            <a:r>
              <a:rPr sz="1100" b="1" spc="-20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dan</a:t>
            </a:r>
            <a:r>
              <a:rPr sz="1100" b="1" spc="5" dirty="0">
                <a:latin typeface="Roboto"/>
                <a:cs typeface="Roboto"/>
              </a:rPr>
              <a:t> </a:t>
            </a:r>
            <a:r>
              <a:rPr sz="1100" b="1" spc="-10" dirty="0">
                <a:latin typeface="Roboto"/>
                <a:cs typeface="Roboto"/>
              </a:rPr>
              <a:t>kecakapan 	</a:t>
            </a:r>
            <a:r>
              <a:rPr sz="1100" b="1" dirty="0">
                <a:latin typeface="Roboto"/>
                <a:cs typeface="Roboto"/>
              </a:rPr>
              <a:t>belajar</a:t>
            </a:r>
            <a:r>
              <a:rPr sz="1100" b="1" spc="-10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siswa</a:t>
            </a:r>
            <a:r>
              <a:rPr sz="1100" spc="-20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dengan 	dukungan</a:t>
            </a:r>
            <a:r>
              <a:rPr sz="1100" spc="-30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bahan</a:t>
            </a:r>
            <a:r>
              <a:rPr sz="1100" spc="-40" dirty="0">
                <a:latin typeface="Roboto"/>
                <a:cs typeface="Roboto"/>
              </a:rPr>
              <a:t> </a:t>
            </a:r>
            <a:r>
              <a:rPr sz="1100" dirty="0">
                <a:latin typeface="Roboto"/>
                <a:cs typeface="Roboto"/>
              </a:rPr>
              <a:t>ajar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yang 	</a:t>
            </a:r>
            <a:r>
              <a:rPr sz="1100" spc="-10" dirty="0">
                <a:latin typeface="Roboto"/>
                <a:cs typeface="Roboto"/>
              </a:rPr>
              <a:t>layak</a:t>
            </a:r>
            <a:r>
              <a:rPr sz="1100" spc="-35" dirty="0">
                <a:latin typeface="Roboto"/>
                <a:cs typeface="Roboto"/>
              </a:rPr>
              <a:t> </a:t>
            </a:r>
            <a:r>
              <a:rPr sz="1100" dirty="0">
                <a:latin typeface="Roboto"/>
                <a:cs typeface="Roboto"/>
              </a:rPr>
              <a:t>dan</a:t>
            </a:r>
            <a:r>
              <a:rPr sz="1100" spc="-20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relevan</a:t>
            </a:r>
            <a:endParaRPr sz="1100" dirty="0">
              <a:latin typeface="Roboto"/>
              <a:cs typeface="Roboto"/>
            </a:endParaRPr>
          </a:p>
          <a:p>
            <a:pPr marL="183515" marR="102235" indent="-171450">
              <a:lnSpc>
                <a:spcPct val="100000"/>
              </a:lnSpc>
              <a:buFont typeface="Times New Roman"/>
              <a:buChar char="●"/>
              <a:tabLst>
                <a:tab pos="184785" algn="l"/>
              </a:tabLst>
            </a:pPr>
            <a:r>
              <a:rPr sz="1100" spc="-10" dirty="0">
                <a:latin typeface="Roboto"/>
                <a:cs typeface="Roboto"/>
              </a:rPr>
              <a:t>mengarahkan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kegiatan 	pembelajaran</a:t>
            </a:r>
            <a:r>
              <a:rPr sz="1100" spc="-35" dirty="0">
                <a:latin typeface="Roboto"/>
                <a:cs typeface="Roboto"/>
              </a:rPr>
              <a:t> </a:t>
            </a:r>
            <a:r>
              <a:rPr sz="1100" dirty="0">
                <a:latin typeface="Roboto"/>
                <a:cs typeface="Roboto"/>
              </a:rPr>
              <a:t>dan</a:t>
            </a:r>
            <a:r>
              <a:rPr sz="1100" spc="10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kebutuhan 	yang</a:t>
            </a:r>
            <a:r>
              <a:rPr sz="1100" spc="-15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berdampak</a:t>
            </a:r>
            <a:r>
              <a:rPr sz="1100" b="1" spc="-35" dirty="0">
                <a:latin typeface="Roboto"/>
                <a:cs typeface="Roboto"/>
              </a:rPr>
              <a:t> </a:t>
            </a:r>
            <a:r>
              <a:rPr sz="1100" b="1" spc="-10" dirty="0">
                <a:latin typeface="Roboto"/>
                <a:cs typeface="Roboto"/>
              </a:rPr>
              <a:t>langsung 	</a:t>
            </a:r>
            <a:r>
              <a:rPr sz="1100" b="1" dirty="0">
                <a:latin typeface="Roboto"/>
                <a:cs typeface="Roboto"/>
              </a:rPr>
              <a:t>kepada</a:t>
            </a:r>
            <a:r>
              <a:rPr sz="1100" b="1" spc="10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peserta</a:t>
            </a:r>
            <a:r>
              <a:rPr sz="1100" b="1" spc="-5" dirty="0">
                <a:latin typeface="Roboto"/>
                <a:cs typeface="Roboto"/>
              </a:rPr>
              <a:t> </a:t>
            </a:r>
            <a:r>
              <a:rPr sz="1100" b="1" spc="-20" dirty="0">
                <a:latin typeface="Roboto"/>
                <a:cs typeface="Roboto"/>
              </a:rPr>
              <a:t>didik</a:t>
            </a:r>
            <a:endParaRPr sz="1100" dirty="0">
              <a:latin typeface="Roboto"/>
              <a:cs typeface="Roboto"/>
            </a:endParaRPr>
          </a:p>
          <a:p>
            <a:pPr marL="183515" marR="56515" indent="-171450">
              <a:lnSpc>
                <a:spcPct val="100000"/>
              </a:lnSpc>
              <a:buFont typeface="Times New Roman"/>
              <a:buChar char="●"/>
              <a:tabLst>
                <a:tab pos="184785" algn="l"/>
              </a:tabLst>
            </a:pPr>
            <a:r>
              <a:rPr sz="1100" spc="-10" dirty="0">
                <a:latin typeface="Roboto"/>
                <a:cs typeface="Roboto"/>
              </a:rPr>
              <a:t>menghentikan</a:t>
            </a:r>
            <a:r>
              <a:rPr sz="1100" spc="25" dirty="0">
                <a:latin typeface="Roboto"/>
                <a:cs typeface="Roboto"/>
              </a:rPr>
              <a:t> </a:t>
            </a:r>
            <a:r>
              <a:rPr sz="1100" b="1" spc="-20" dirty="0">
                <a:latin typeface="Roboto"/>
                <a:cs typeface="Roboto"/>
              </a:rPr>
              <a:t>praktik-</a:t>
            </a:r>
            <a:r>
              <a:rPr sz="1100" b="1" spc="-10" dirty="0">
                <a:latin typeface="Roboto"/>
                <a:cs typeface="Roboto"/>
              </a:rPr>
              <a:t>praktik 	pungutan</a:t>
            </a:r>
            <a:r>
              <a:rPr sz="1100" b="1" spc="-55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tidak resmi</a:t>
            </a:r>
            <a:r>
              <a:rPr sz="1100" b="1" spc="-30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di 	</a:t>
            </a:r>
            <a:r>
              <a:rPr sz="1100" spc="-10" dirty="0">
                <a:latin typeface="Roboto"/>
                <a:cs typeface="Roboto"/>
              </a:rPr>
              <a:t>sekolah</a:t>
            </a:r>
            <a:endParaRPr sz="1100" dirty="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6027" y="1034033"/>
            <a:ext cx="3971290" cy="984885"/>
          </a:xfrm>
          <a:custGeom>
            <a:avLst/>
            <a:gdLst/>
            <a:ahLst/>
            <a:cxnLst/>
            <a:rect l="l" t="t" r="r" b="b"/>
            <a:pathLst>
              <a:path w="3971290" h="984885">
                <a:moveTo>
                  <a:pt x="3877056" y="0"/>
                </a:moveTo>
                <a:lnTo>
                  <a:pt x="93802" y="0"/>
                </a:lnTo>
                <a:lnTo>
                  <a:pt x="57291" y="7377"/>
                </a:lnTo>
                <a:lnTo>
                  <a:pt x="27474" y="27495"/>
                </a:lnTo>
                <a:lnTo>
                  <a:pt x="7371" y="57328"/>
                </a:lnTo>
                <a:lnTo>
                  <a:pt x="0" y="93852"/>
                </a:lnTo>
                <a:lnTo>
                  <a:pt x="0" y="891032"/>
                </a:lnTo>
                <a:lnTo>
                  <a:pt x="7371" y="927556"/>
                </a:lnTo>
                <a:lnTo>
                  <a:pt x="27474" y="957389"/>
                </a:lnTo>
                <a:lnTo>
                  <a:pt x="57291" y="977507"/>
                </a:lnTo>
                <a:lnTo>
                  <a:pt x="93802" y="984884"/>
                </a:lnTo>
                <a:lnTo>
                  <a:pt x="3877056" y="984884"/>
                </a:lnTo>
                <a:lnTo>
                  <a:pt x="3913506" y="977507"/>
                </a:lnTo>
                <a:lnTo>
                  <a:pt x="3943302" y="957389"/>
                </a:lnTo>
                <a:lnTo>
                  <a:pt x="3963406" y="927556"/>
                </a:lnTo>
                <a:lnTo>
                  <a:pt x="3970782" y="891032"/>
                </a:lnTo>
                <a:lnTo>
                  <a:pt x="3970782" y="93852"/>
                </a:lnTo>
                <a:lnTo>
                  <a:pt x="3963406" y="57328"/>
                </a:lnTo>
                <a:lnTo>
                  <a:pt x="3943302" y="27495"/>
                </a:lnTo>
                <a:lnTo>
                  <a:pt x="3913506" y="7377"/>
                </a:lnTo>
                <a:lnTo>
                  <a:pt x="3877056" y="0"/>
                </a:lnTo>
                <a:close/>
              </a:path>
            </a:pathLst>
          </a:custGeom>
          <a:solidFill>
            <a:srgbClr val="37C8EE">
              <a:alpha val="941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035" y="1107186"/>
            <a:ext cx="3695700" cy="843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95"/>
              </a:spcBef>
              <a:buFont typeface="Times New Roman"/>
              <a:buChar char="●"/>
              <a:tabLst>
                <a:tab pos="190500" algn="l"/>
              </a:tabLst>
            </a:pPr>
            <a:r>
              <a:rPr sz="1000" dirty="0">
                <a:latin typeface="Roboto"/>
                <a:cs typeface="Roboto"/>
              </a:rPr>
              <a:t>31%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satuan</a:t>
            </a:r>
            <a:r>
              <a:rPr sz="1000" spc="-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pendidikan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tidak</a:t>
            </a:r>
            <a:r>
              <a:rPr sz="1000" spc="-10" dirty="0">
                <a:latin typeface="Roboto"/>
                <a:cs typeface="Roboto"/>
              </a:rPr>
              <a:t> mengalokasikan</a:t>
            </a:r>
            <a:r>
              <a:rPr sz="1000" spc="2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anggaran</a:t>
            </a:r>
            <a:r>
              <a:rPr sz="1000" spc="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untuk </a:t>
            </a:r>
            <a:r>
              <a:rPr sz="1000" dirty="0">
                <a:latin typeface="Roboto"/>
                <a:cs typeface="Roboto"/>
              </a:rPr>
              <a:t>beli</a:t>
            </a:r>
            <a:r>
              <a:rPr sz="1000" spc="-4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buku,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baik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buku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teks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maupun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spc="-65" dirty="0">
                <a:latin typeface="Roboto"/>
                <a:cs typeface="Roboto"/>
              </a:rPr>
              <a:t>non-</a:t>
            </a:r>
            <a:r>
              <a:rPr sz="1000" spc="-20" dirty="0">
                <a:latin typeface="Roboto"/>
                <a:cs typeface="Roboto"/>
              </a:rPr>
              <a:t>teks</a:t>
            </a:r>
            <a:endParaRPr sz="1000">
              <a:latin typeface="Roboto"/>
              <a:cs typeface="Roboto"/>
            </a:endParaRPr>
          </a:p>
          <a:p>
            <a:pPr marL="190500" indent="-177800">
              <a:lnSpc>
                <a:spcPct val="100000"/>
              </a:lnSpc>
              <a:spcBef>
                <a:spcPts val="85"/>
              </a:spcBef>
              <a:buFont typeface="Times New Roman"/>
              <a:buChar char="●"/>
              <a:tabLst>
                <a:tab pos="190500" algn="l"/>
              </a:tabLst>
            </a:pPr>
            <a:r>
              <a:rPr sz="1000" spc="-10" dirty="0">
                <a:latin typeface="Roboto"/>
                <a:cs typeface="Roboto"/>
              </a:rPr>
              <a:t>Krisis</a:t>
            </a:r>
            <a:r>
              <a:rPr sz="1000" spc="-5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pembelajaran</a:t>
            </a:r>
            <a:endParaRPr sz="1000">
              <a:latin typeface="Roboto"/>
              <a:cs typeface="Roboto"/>
            </a:endParaRPr>
          </a:p>
          <a:p>
            <a:pPr marL="190500" marR="8890" indent="-178435">
              <a:lnSpc>
                <a:spcPct val="114999"/>
              </a:lnSpc>
              <a:buFont typeface="Times New Roman"/>
              <a:buChar char="●"/>
              <a:tabLst>
                <a:tab pos="190500" algn="l"/>
              </a:tabLst>
            </a:pPr>
            <a:r>
              <a:rPr sz="1000" dirty="0">
                <a:latin typeface="Roboto"/>
                <a:cs typeface="Roboto"/>
              </a:rPr>
              <a:t>Skor </a:t>
            </a:r>
            <a:r>
              <a:rPr sz="1000" spc="-10" dirty="0">
                <a:latin typeface="Roboto"/>
                <a:cs typeface="Roboto"/>
              </a:rPr>
              <a:t>literasi</a:t>
            </a:r>
            <a:r>
              <a:rPr sz="1000" spc="-4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dan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numerasi</a:t>
            </a:r>
            <a:r>
              <a:rPr sz="1000" spc="-4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dibawah </a:t>
            </a:r>
            <a:r>
              <a:rPr sz="1000" spc="-10" dirty="0">
                <a:latin typeface="Roboto"/>
                <a:cs typeface="Roboto"/>
              </a:rPr>
              <a:t>kompetensi</a:t>
            </a:r>
            <a:r>
              <a:rPr sz="1000" spc="-3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minimum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25" dirty="0">
                <a:latin typeface="Roboto"/>
                <a:cs typeface="Roboto"/>
              </a:rPr>
              <a:t>(AN </a:t>
            </a:r>
            <a:r>
              <a:rPr sz="1000" spc="-10" dirty="0">
                <a:latin typeface="Roboto"/>
                <a:cs typeface="Roboto"/>
              </a:rPr>
              <a:t>2023)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6027" y="2064004"/>
            <a:ext cx="3971290" cy="1403350"/>
          </a:xfrm>
          <a:custGeom>
            <a:avLst/>
            <a:gdLst/>
            <a:ahLst/>
            <a:cxnLst/>
            <a:rect l="l" t="t" r="r" b="b"/>
            <a:pathLst>
              <a:path w="3971290" h="1403350">
                <a:moveTo>
                  <a:pt x="3837178" y="0"/>
                </a:moveTo>
                <a:lnTo>
                  <a:pt x="133604" y="0"/>
                </a:lnTo>
                <a:lnTo>
                  <a:pt x="91374" y="6811"/>
                </a:lnTo>
                <a:lnTo>
                  <a:pt x="54699" y="25777"/>
                </a:lnTo>
                <a:lnTo>
                  <a:pt x="25777" y="54699"/>
                </a:lnTo>
                <a:lnTo>
                  <a:pt x="6811" y="91374"/>
                </a:lnTo>
                <a:lnTo>
                  <a:pt x="0" y="133603"/>
                </a:lnTo>
                <a:lnTo>
                  <a:pt x="0" y="1269238"/>
                </a:lnTo>
                <a:lnTo>
                  <a:pt x="6811" y="1311467"/>
                </a:lnTo>
                <a:lnTo>
                  <a:pt x="25777" y="1348142"/>
                </a:lnTo>
                <a:lnTo>
                  <a:pt x="54699" y="1377064"/>
                </a:lnTo>
                <a:lnTo>
                  <a:pt x="91374" y="1396030"/>
                </a:lnTo>
                <a:lnTo>
                  <a:pt x="133604" y="1402841"/>
                </a:lnTo>
                <a:lnTo>
                  <a:pt x="3837178" y="1402841"/>
                </a:lnTo>
                <a:lnTo>
                  <a:pt x="3879407" y="1396030"/>
                </a:lnTo>
                <a:lnTo>
                  <a:pt x="3916082" y="1377064"/>
                </a:lnTo>
                <a:lnTo>
                  <a:pt x="3945004" y="1348142"/>
                </a:lnTo>
                <a:lnTo>
                  <a:pt x="3963970" y="1311467"/>
                </a:lnTo>
                <a:lnTo>
                  <a:pt x="3970782" y="1269238"/>
                </a:lnTo>
                <a:lnTo>
                  <a:pt x="3970782" y="133603"/>
                </a:lnTo>
                <a:lnTo>
                  <a:pt x="3963970" y="91374"/>
                </a:lnTo>
                <a:lnTo>
                  <a:pt x="3945004" y="54699"/>
                </a:lnTo>
                <a:lnTo>
                  <a:pt x="3916082" y="25777"/>
                </a:lnTo>
                <a:lnTo>
                  <a:pt x="3879407" y="6811"/>
                </a:lnTo>
                <a:lnTo>
                  <a:pt x="3837178" y="0"/>
                </a:lnTo>
                <a:close/>
              </a:path>
            </a:pathLst>
          </a:custGeom>
          <a:solidFill>
            <a:srgbClr val="37C8EE">
              <a:alpha val="941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0634" y="2379370"/>
            <a:ext cx="366649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218440" indent="-178435">
              <a:lnSpc>
                <a:spcPct val="114999"/>
              </a:lnSpc>
              <a:spcBef>
                <a:spcPts val="100"/>
              </a:spcBef>
              <a:buFont typeface="Times New Roman"/>
              <a:buChar char="●"/>
              <a:tabLst>
                <a:tab pos="190500" algn="l"/>
              </a:tabLst>
            </a:pPr>
            <a:r>
              <a:rPr sz="1000" spc="-10" dirty="0">
                <a:latin typeface="Roboto"/>
                <a:cs typeface="Roboto"/>
              </a:rPr>
              <a:t>Mayoritas</a:t>
            </a:r>
            <a:r>
              <a:rPr sz="1000" spc="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sekolah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mengalokasikan</a:t>
            </a:r>
            <a:r>
              <a:rPr sz="1000" spc="-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pemeliharaan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sarpras (rehabilitasi</a:t>
            </a:r>
            <a:r>
              <a:rPr sz="1000" spc="-4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ringan)</a:t>
            </a:r>
            <a:r>
              <a:rPr sz="1000" spc="-4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kurang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dari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25" dirty="0">
                <a:latin typeface="Roboto"/>
                <a:cs typeface="Roboto"/>
              </a:rPr>
              <a:t>20%</a:t>
            </a:r>
            <a:endParaRPr sz="1000">
              <a:latin typeface="Roboto"/>
              <a:cs typeface="Roboto"/>
            </a:endParaRPr>
          </a:p>
          <a:p>
            <a:pPr marL="190500" marR="5080" indent="-178435">
              <a:lnSpc>
                <a:spcPct val="114999"/>
              </a:lnSpc>
              <a:buFont typeface="Times New Roman"/>
              <a:buChar char="●"/>
              <a:tabLst>
                <a:tab pos="190500" algn="l"/>
              </a:tabLst>
            </a:pPr>
            <a:r>
              <a:rPr sz="1000" spc="-10" dirty="0">
                <a:latin typeface="Roboto"/>
                <a:cs typeface="Roboto"/>
              </a:rPr>
              <a:t>Pemerintah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menyiapkan</a:t>
            </a:r>
            <a:r>
              <a:rPr sz="1000" spc="-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jalur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pendanaan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lain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untuk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perbaikan </a:t>
            </a:r>
            <a:r>
              <a:rPr sz="1000" dirty="0">
                <a:latin typeface="Roboto"/>
                <a:cs typeface="Roboto"/>
              </a:rPr>
              <a:t>dan</a:t>
            </a:r>
            <a:r>
              <a:rPr sz="1000" spc="-4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pemenuhan</a:t>
            </a:r>
            <a:r>
              <a:rPr sz="1000" spc="-5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sarana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dan</a:t>
            </a:r>
            <a:r>
              <a:rPr sz="1000" spc="-4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prasarana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sekolah</a:t>
            </a:r>
            <a:r>
              <a:rPr sz="1000" spc="-4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melalui </a:t>
            </a:r>
            <a:r>
              <a:rPr sz="1000" dirty="0">
                <a:latin typeface="Roboto"/>
                <a:cs typeface="Roboto"/>
              </a:rPr>
              <a:t>program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20" dirty="0">
                <a:latin typeface="Roboto"/>
                <a:cs typeface="Roboto"/>
              </a:rPr>
              <a:t>revitalisasi </a:t>
            </a:r>
            <a:r>
              <a:rPr sz="1000" dirty="0">
                <a:latin typeface="Roboto"/>
                <a:cs typeface="Roboto"/>
              </a:rPr>
              <a:t>sekolah</a:t>
            </a:r>
            <a:r>
              <a:rPr sz="1000" spc="-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untuk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rusak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spc="-35" dirty="0">
                <a:latin typeface="Roboto"/>
                <a:cs typeface="Roboto"/>
              </a:rPr>
              <a:t>sedang-</a:t>
            </a:r>
            <a:r>
              <a:rPr sz="1000" dirty="0">
                <a:latin typeface="Roboto"/>
                <a:cs typeface="Roboto"/>
              </a:rPr>
              <a:t>berat</a:t>
            </a:r>
            <a:r>
              <a:rPr sz="1000" spc="-25" dirty="0">
                <a:latin typeface="Roboto"/>
                <a:cs typeface="Roboto"/>
              </a:rPr>
              <a:t> dan </a:t>
            </a:r>
            <a:r>
              <a:rPr sz="1000" spc="-10" dirty="0">
                <a:latin typeface="Roboto"/>
                <a:cs typeface="Roboto"/>
              </a:rPr>
              <a:t>digitalisasi</a:t>
            </a:r>
            <a:r>
              <a:rPr sz="1000" spc="-4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pembelajaran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2723" y="1446275"/>
            <a:ext cx="4328095" cy="3458287"/>
            <a:chOff x="192723" y="1446275"/>
            <a:chExt cx="4328095" cy="3458287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2124" y="1446275"/>
              <a:ext cx="218694" cy="1640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2124" y="2741675"/>
              <a:ext cx="218694" cy="1640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2723" y="3450412"/>
              <a:ext cx="3971290" cy="1454150"/>
            </a:xfrm>
            <a:custGeom>
              <a:avLst/>
              <a:gdLst/>
              <a:ahLst/>
              <a:cxnLst/>
              <a:rect l="l" t="t" r="r" b="b"/>
              <a:pathLst>
                <a:path w="3971290" h="1454150">
                  <a:moveTo>
                    <a:pt x="3832352" y="0"/>
                  </a:moveTo>
                  <a:lnTo>
                    <a:pt x="138455" y="0"/>
                  </a:lnTo>
                  <a:lnTo>
                    <a:pt x="94692" y="7057"/>
                  </a:lnTo>
                  <a:lnTo>
                    <a:pt x="56685" y="26708"/>
                  </a:lnTo>
                  <a:lnTo>
                    <a:pt x="26713" y="56674"/>
                  </a:lnTo>
                  <a:lnTo>
                    <a:pt x="7058" y="94674"/>
                  </a:lnTo>
                  <a:lnTo>
                    <a:pt x="0" y="138430"/>
                  </a:lnTo>
                  <a:lnTo>
                    <a:pt x="0" y="1315326"/>
                  </a:lnTo>
                  <a:lnTo>
                    <a:pt x="7058" y="1359095"/>
                  </a:lnTo>
                  <a:lnTo>
                    <a:pt x="26713" y="1397106"/>
                  </a:lnTo>
                  <a:lnTo>
                    <a:pt x="56685" y="1427079"/>
                  </a:lnTo>
                  <a:lnTo>
                    <a:pt x="94692" y="1446735"/>
                  </a:lnTo>
                  <a:lnTo>
                    <a:pt x="138455" y="1453794"/>
                  </a:lnTo>
                  <a:lnTo>
                    <a:pt x="3832352" y="1453794"/>
                  </a:lnTo>
                  <a:lnTo>
                    <a:pt x="3876107" y="1446735"/>
                  </a:lnTo>
                  <a:lnTo>
                    <a:pt x="3914107" y="1427079"/>
                  </a:lnTo>
                  <a:lnTo>
                    <a:pt x="3944073" y="1397106"/>
                  </a:lnTo>
                  <a:lnTo>
                    <a:pt x="3963724" y="1359095"/>
                  </a:lnTo>
                  <a:lnTo>
                    <a:pt x="3970782" y="1315326"/>
                  </a:lnTo>
                  <a:lnTo>
                    <a:pt x="3970782" y="138430"/>
                  </a:lnTo>
                  <a:lnTo>
                    <a:pt x="3963724" y="94674"/>
                  </a:lnTo>
                  <a:lnTo>
                    <a:pt x="3944073" y="56674"/>
                  </a:lnTo>
                  <a:lnTo>
                    <a:pt x="3914107" y="26708"/>
                  </a:lnTo>
                  <a:lnTo>
                    <a:pt x="3876107" y="7057"/>
                  </a:lnTo>
                  <a:lnTo>
                    <a:pt x="3832352" y="0"/>
                  </a:lnTo>
                  <a:close/>
                </a:path>
              </a:pathLst>
            </a:custGeom>
            <a:solidFill>
              <a:srgbClr val="37C8EE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91939" y="1348486"/>
            <a:ext cx="109791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Roboto"/>
                <a:cs typeface="Roboto"/>
              </a:rPr>
              <a:t>Penyediaan</a:t>
            </a:r>
            <a:r>
              <a:rPr sz="1100" dirty="0">
                <a:latin typeface="Roboto"/>
                <a:cs typeface="Roboto"/>
              </a:rPr>
              <a:t> </a:t>
            </a:r>
            <a:r>
              <a:rPr sz="1100" b="1" spc="-20" dirty="0">
                <a:latin typeface="Roboto"/>
                <a:cs typeface="Roboto"/>
              </a:rPr>
              <a:t>buku </a:t>
            </a:r>
            <a:r>
              <a:rPr sz="1100" b="1" spc="-10" dirty="0">
                <a:latin typeface="Roboto"/>
                <a:cs typeface="Roboto"/>
              </a:rPr>
              <a:t>minimal</a:t>
            </a:r>
            <a:r>
              <a:rPr sz="1100" b="1" spc="-20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10%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91939" y="2637536"/>
            <a:ext cx="15976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Roboto"/>
                <a:cs typeface="Roboto"/>
              </a:rPr>
              <a:t>Pemeliharaan</a:t>
            </a:r>
            <a:r>
              <a:rPr sz="1100" spc="-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s</a:t>
            </a:r>
            <a:r>
              <a:rPr sz="1100" b="1" spc="-10" dirty="0">
                <a:latin typeface="Roboto"/>
                <a:cs typeface="Roboto"/>
              </a:rPr>
              <a:t>arana </a:t>
            </a:r>
            <a:r>
              <a:rPr sz="1100" b="1" dirty="0">
                <a:latin typeface="Roboto"/>
                <a:cs typeface="Roboto"/>
              </a:rPr>
              <a:t>prasarana</a:t>
            </a:r>
            <a:r>
              <a:rPr sz="1100" b="1" spc="-65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maksimal</a:t>
            </a:r>
            <a:r>
              <a:rPr sz="1100" b="1" spc="-60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20%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6674" y="3629532"/>
            <a:ext cx="376999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14999"/>
              </a:lnSpc>
              <a:spcBef>
                <a:spcPts val="100"/>
              </a:spcBef>
              <a:buFont typeface="Times New Roman"/>
              <a:buChar char="●"/>
              <a:tabLst>
                <a:tab pos="190500" algn="l"/>
              </a:tabLst>
            </a:pPr>
            <a:r>
              <a:rPr sz="1000" spc="-10" dirty="0">
                <a:latin typeface="Roboto"/>
                <a:cs typeface="Roboto"/>
              </a:rPr>
              <a:t>Jumlah</a:t>
            </a:r>
            <a:r>
              <a:rPr sz="1000" spc="-4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sekolah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yang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tidak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mengalokasikan</a:t>
            </a:r>
            <a:r>
              <a:rPr sz="1000" spc="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pembayaran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honor untuk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non</a:t>
            </a:r>
            <a:r>
              <a:rPr sz="1000" spc="-1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ASN</a:t>
            </a:r>
            <a:r>
              <a:rPr sz="1000" spc="-10" dirty="0">
                <a:latin typeface="Roboto"/>
                <a:cs typeface="Roboto"/>
              </a:rPr>
              <a:t> meningkat</a:t>
            </a:r>
            <a:endParaRPr sz="1000" dirty="0">
              <a:latin typeface="Roboto"/>
              <a:cs typeface="Robo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6674" y="3996513"/>
            <a:ext cx="3745865" cy="90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14999"/>
              </a:lnSpc>
              <a:spcBef>
                <a:spcPts val="100"/>
              </a:spcBef>
              <a:buFont typeface="Times New Roman"/>
              <a:buChar char="●"/>
              <a:tabLst>
                <a:tab pos="190500" algn="l"/>
              </a:tabLst>
            </a:pPr>
            <a:r>
              <a:rPr sz="1000" spc="-10" dirty="0">
                <a:latin typeface="Roboto"/>
                <a:cs typeface="Roboto"/>
              </a:rPr>
              <a:t>Mayoritas</a:t>
            </a:r>
            <a:r>
              <a:rPr sz="1000" spc="1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sekolah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mengalami</a:t>
            </a:r>
            <a:r>
              <a:rPr sz="1000" spc="-3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penurunan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alokasi</a:t>
            </a:r>
            <a:r>
              <a:rPr sz="1000" spc="-1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honor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seiring </a:t>
            </a:r>
            <a:r>
              <a:rPr sz="1000" dirty="0">
                <a:latin typeface="Roboto"/>
                <a:cs typeface="Roboto"/>
              </a:rPr>
              <a:t>dengan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kebijakan</a:t>
            </a:r>
            <a:r>
              <a:rPr sz="1000" spc="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integrasi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honorer </a:t>
            </a:r>
            <a:r>
              <a:rPr sz="1000" spc="-70" dirty="0">
                <a:latin typeface="Roboto"/>
                <a:cs typeface="Roboto"/>
              </a:rPr>
              <a:t>non-</a:t>
            </a:r>
            <a:r>
              <a:rPr sz="1000" dirty="0">
                <a:latin typeface="Roboto"/>
                <a:cs typeface="Roboto"/>
              </a:rPr>
              <a:t>ASN ke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ASN</a:t>
            </a:r>
            <a:r>
              <a:rPr sz="1000" spc="-10" dirty="0">
                <a:latin typeface="Roboto"/>
                <a:cs typeface="Roboto"/>
              </a:rPr>
              <a:t> </a:t>
            </a:r>
            <a:r>
              <a:rPr sz="1000" spc="-25" dirty="0">
                <a:latin typeface="Roboto"/>
                <a:cs typeface="Roboto"/>
              </a:rPr>
              <a:t>P3K</a:t>
            </a:r>
            <a:endParaRPr sz="1000" dirty="0">
              <a:latin typeface="Roboto"/>
              <a:cs typeface="Roboto"/>
            </a:endParaRPr>
          </a:p>
          <a:p>
            <a:pPr marL="190500" marR="17145" indent="-178435">
              <a:lnSpc>
                <a:spcPct val="114999"/>
              </a:lnSpc>
              <a:buFont typeface="Times New Roman"/>
              <a:buChar char="●"/>
              <a:tabLst>
                <a:tab pos="190500" algn="l"/>
              </a:tabLst>
            </a:pPr>
            <a:r>
              <a:rPr sz="1000" dirty="0">
                <a:latin typeface="Roboto"/>
                <a:cs typeface="Roboto"/>
              </a:rPr>
              <a:t>Lebih</a:t>
            </a:r>
            <a:r>
              <a:rPr sz="1000" spc="-4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dari</a:t>
            </a:r>
            <a:r>
              <a:rPr sz="1000" spc="-3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800rb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guru</a:t>
            </a:r>
            <a:r>
              <a:rPr sz="1000" spc="-4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direkrut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menjadi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ASN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P3K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dalam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periode </a:t>
            </a:r>
            <a:r>
              <a:rPr sz="1000" dirty="0">
                <a:latin typeface="Roboto"/>
                <a:cs typeface="Roboto"/>
              </a:rPr>
              <a:t>waktu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spc="-45" dirty="0">
                <a:latin typeface="Roboto"/>
                <a:cs typeface="Roboto"/>
              </a:rPr>
              <a:t>2021-</a:t>
            </a:r>
            <a:r>
              <a:rPr sz="1000" dirty="0">
                <a:latin typeface="Roboto"/>
                <a:cs typeface="Roboto"/>
              </a:rPr>
              <a:t>2024</a:t>
            </a:r>
            <a:r>
              <a:rPr sz="1000" spc="-5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dan</a:t>
            </a:r>
            <a:r>
              <a:rPr sz="1000" spc="-4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masih</a:t>
            </a:r>
            <a:r>
              <a:rPr sz="1000" spc="-4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ada</a:t>
            </a:r>
            <a:r>
              <a:rPr sz="1000" spc="-3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77.201</a:t>
            </a:r>
            <a:r>
              <a:rPr sz="1000" spc="-5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yang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masih</a:t>
            </a:r>
            <a:r>
              <a:rPr sz="1000" spc="-4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dalam </a:t>
            </a:r>
            <a:r>
              <a:rPr sz="1000" dirty="0">
                <a:latin typeface="Roboto"/>
                <a:cs typeface="Roboto"/>
              </a:rPr>
              <a:t>proses</a:t>
            </a:r>
            <a:r>
              <a:rPr sz="1000" spc="-5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seleksi</a:t>
            </a:r>
            <a:endParaRPr sz="1000" dirty="0">
              <a:latin typeface="Roboto"/>
              <a:cs typeface="Robo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9679" y="604835"/>
            <a:ext cx="8645525" cy="3718560"/>
            <a:chOff x="229679" y="482854"/>
            <a:chExt cx="8645525" cy="371856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2125" y="4037050"/>
              <a:ext cx="218694" cy="16409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29679" y="482854"/>
              <a:ext cx="4134485" cy="461645"/>
            </a:xfrm>
            <a:custGeom>
              <a:avLst/>
              <a:gdLst/>
              <a:ahLst/>
              <a:cxnLst/>
              <a:rect l="l" t="t" r="r" b="b"/>
              <a:pathLst>
                <a:path w="4134485" h="461644">
                  <a:moveTo>
                    <a:pt x="3903789" y="0"/>
                  </a:moveTo>
                  <a:lnTo>
                    <a:pt x="0" y="0"/>
                  </a:lnTo>
                  <a:lnTo>
                    <a:pt x="0" y="461137"/>
                  </a:lnTo>
                  <a:lnTo>
                    <a:pt x="3903789" y="461137"/>
                  </a:lnTo>
                  <a:lnTo>
                    <a:pt x="4134294" y="230505"/>
                  </a:lnTo>
                  <a:lnTo>
                    <a:pt x="3903789" y="0"/>
                  </a:lnTo>
                  <a:close/>
                </a:path>
              </a:pathLst>
            </a:custGeom>
            <a:solidFill>
              <a:srgbClr val="37C8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48327" y="482854"/>
              <a:ext cx="2329815" cy="461645"/>
            </a:xfrm>
            <a:custGeom>
              <a:avLst/>
              <a:gdLst/>
              <a:ahLst/>
              <a:cxnLst/>
              <a:rect l="l" t="t" r="r" b="b"/>
              <a:pathLst>
                <a:path w="2329815" h="461644">
                  <a:moveTo>
                    <a:pt x="2098929" y="0"/>
                  </a:moveTo>
                  <a:lnTo>
                    <a:pt x="0" y="0"/>
                  </a:lnTo>
                  <a:lnTo>
                    <a:pt x="230505" y="230505"/>
                  </a:lnTo>
                  <a:lnTo>
                    <a:pt x="0" y="461137"/>
                  </a:lnTo>
                  <a:lnTo>
                    <a:pt x="2098929" y="461137"/>
                  </a:lnTo>
                  <a:lnTo>
                    <a:pt x="2329434" y="230505"/>
                  </a:lnTo>
                  <a:lnTo>
                    <a:pt x="2098929" y="0"/>
                  </a:lnTo>
                  <a:close/>
                </a:path>
              </a:pathLst>
            </a:custGeom>
            <a:solidFill>
              <a:srgbClr val="85EA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86119" y="482854"/>
              <a:ext cx="2589530" cy="461645"/>
            </a:xfrm>
            <a:custGeom>
              <a:avLst/>
              <a:gdLst/>
              <a:ahLst/>
              <a:cxnLst/>
              <a:rect l="l" t="t" r="r" b="b"/>
              <a:pathLst>
                <a:path w="2589529" h="461644">
                  <a:moveTo>
                    <a:pt x="2358516" y="0"/>
                  </a:moveTo>
                  <a:lnTo>
                    <a:pt x="0" y="0"/>
                  </a:lnTo>
                  <a:lnTo>
                    <a:pt x="230631" y="230505"/>
                  </a:lnTo>
                  <a:lnTo>
                    <a:pt x="0" y="461137"/>
                  </a:lnTo>
                  <a:lnTo>
                    <a:pt x="2358516" y="461137"/>
                  </a:lnTo>
                  <a:lnTo>
                    <a:pt x="2589022" y="230505"/>
                  </a:lnTo>
                  <a:lnTo>
                    <a:pt x="235851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91939" y="3834790"/>
            <a:ext cx="1379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Roboto"/>
                <a:cs typeface="Roboto"/>
              </a:rPr>
              <a:t>Pembayaran</a:t>
            </a:r>
            <a:r>
              <a:rPr sz="1100" spc="-5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honor </a:t>
            </a:r>
            <a:r>
              <a:rPr sz="1100" b="1" dirty="0">
                <a:latin typeface="Roboto"/>
                <a:cs typeface="Roboto"/>
              </a:rPr>
              <a:t>maksimal</a:t>
            </a:r>
            <a:r>
              <a:rPr sz="1100" b="1" spc="-45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20%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spc="-20" dirty="0">
                <a:latin typeface="Roboto"/>
                <a:cs typeface="Roboto"/>
              </a:rPr>
              <a:t>untuk </a:t>
            </a:r>
            <a:r>
              <a:rPr sz="1100" b="1" dirty="0">
                <a:latin typeface="Roboto"/>
                <a:cs typeface="Roboto"/>
              </a:rPr>
              <a:t>negeri</a:t>
            </a:r>
            <a:r>
              <a:rPr sz="1100" b="1" spc="-35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dan 40%</a:t>
            </a:r>
            <a:r>
              <a:rPr sz="1100" b="1" spc="-15" dirty="0">
                <a:latin typeface="Roboto"/>
                <a:cs typeface="Roboto"/>
              </a:rPr>
              <a:t> </a:t>
            </a:r>
            <a:r>
              <a:rPr sz="1100" b="1" spc="-20" dirty="0">
                <a:latin typeface="Roboto"/>
                <a:cs typeface="Roboto"/>
              </a:rPr>
              <a:t>untuk </a:t>
            </a:r>
            <a:r>
              <a:rPr sz="1100" b="1" spc="-10" dirty="0">
                <a:latin typeface="Roboto"/>
                <a:cs typeface="Roboto"/>
              </a:rPr>
              <a:t>swasta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7857" y="588009"/>
            <a:ext cx="62287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34055" algn="l"/>
                <a:tab pos="5632450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Rasionalisasi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Kebijakan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Tujuan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36956" y="54355"/>
            <a:ext cx="8970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Rasionalisasi</a:t>
            </a:r>
            <a:r>
              <a:rPr spc="-35" dirty="0"/>
              <a:t> </a:t>
            </a:r>
            <a:r>
              <a:rPr dirty="0"/>
              <a:t>Kebijakan</a:t>
            </a:r>
            <a:r>
              <a:rPr spc="-5" dirty="0"/>
              <a:t> </a:t>
            </a:r>
            <a:r>
              <a:rPr dirty="0"/>
              <a:t>BOP</a:t>
            </a:r>
            <a:r>
              <a:rPr spc="-5" dirty="0"/>
              <a:t> </a:t>
            </a:r>
            <a:r>
              <a:rPr dirty="0"/>
              <a:t>PAUD</a:t>
            </a:r>
            <a:r>
              <a:rPr spc="-15" dirty="0"/>
              <a:t> </a:t>
            </a:r>
            <a:r>
              <a:rPr dirty="0"/>
              <a:t>Reguler,</a:t>
            </a:r>
            <a:r>
              <a:rPr spc="-15" dirty="0"/>
              <a:t> </a:t>
            </a:r>
            <a:r>
              <a:rPr dirty="0"/>
              <a:t>BOS</a:t>
            </a:r>
            <a:r>
              <a:rPr spc="-15" dirty="0"/>
              <a:t> </a:t>
            </a:r>
            <a:r>
              <a:rPr dirty="0"/>
              <a:t>Reguler,</a:t>
            </a:r>
            <a:r>
              <a:rPr spc="-20" dirty="0"/>
              <a:t> </a:t>
            </a:r>
            <a:r>
              <a:rPr dirty="0"/>
              <a:t>dan</a:t>
            </a:r>
            <a:r>
              <a:rPr spc="-15" dirty="0"/>
              <a:t> </a:t>
            </a:r>
            <a:r>
              <a:rPr dirty="0"/>
              <a:t>BOP</a:t>
            </a:r>
            <a:r>
              <a:rPr spc="-5" dirty="0"/>
              <a:t> </a:t>
            </a:r>
            <a:r>
              <a:rPr dirty="0"/>
              <a:t>Kesetaraan</a:t>
            </a:r>
            <a:r>
              <a:rPr spc="10" dirty="0"/>
              <a:t> </a:t>
            </a:r>
            <a:r>
              <a:rPr spc="-10" dirty="0"/>
              <a:t>Reguler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" y="-95250"/>
            <a:ext cx="4089400" cy="14801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4100" spc="-10" dirty="0">
                <a:solidFill>
                  <a:srgbClr val="E7E6E6"/>
                </a:solidFill>
                <a:latin typeface="Trebuchet MS"/>
                <a:cs typeface="Trebuchet MS"/>
              </a:rPr>
              <a:t>Rasionalisasi</a:t>
            </a:r>
            <a:endParaRPr sz="41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125"/>
              </a:spcBef>
            </a:pPr>
            <a:r>
              <a:rPr sz="1700" spc="-30" dirty="0">
                <a:solidFill>
                  <a:srgbClr val="E7E6E6"/>
                </a:solidFill>
                <a:latin typeface="Trebuchet MS"/>
                <a:cs typeface="Trebuchet MS"/>
              </a:rPr>
              <a:t>Perubahan</a:t>
            </a:r>
            <a:r>
              <a:rPr sz="1700" spc="-100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E7E6E6"/>
                </a:solidFill>
                <a:latin typeface="Trebuchet MS"/>
                <a:cs typeface="Trebuchet MS"/>
              </a:rPr>
              <a:t>Kebijakan</a:t>
            </a:r>
            <a:r>
              <a:rPr sz="1700" spc="-100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E7E6E6"/>
                </a:solidFill>
                <a:latin typeface="Trebuchet MS"/>
                <a:cs typeface="Trebuchet MS"/>
              </a:rPr>
              <a:t>BOP</a:t>
            </a:r>
            <a:r>
              <a:rPr sz="1700" spc="-95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75" dirty="0">
                <a:solidFill>
                  <a:srgbClr val="E7E6E6"/>
                </a:solidFill>
                <a:latin typeface="Trebuchet MS"/>
                <a:cs typeface="Trebuchet MS"/>
              </a:rPr>
              <a:t>PAUD</a:t>
            </a:r>
            <a:r>
              <a:rPr sz="1700" spc="-75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E7E6E6"/>
                </a:solidFill>
                <a:latin typeface="Trebuchet MS"/>
                <a:cs typeface="Trebuchet MS"/>
              </a:rPr>
              <a:t>Kinerja, </a:t>
            </a:r>
            <a:r>
              <a:rPr sz="1700" spc="60" dirty="0">
                <a:solidFill>
                  <a:srgbClr val="E7E6E6"/>
                </a:solidFill>
                <a:latin typeface="Trebuchet MS"/>
                <a:cs typeface="Trebuchet MS"/>
              </a:rPr>
              <a:t>BOP</a:t>
            </a:r>
            <a:r>
              <a:rPr sz="1700" spc="-75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E7E6E6"/>
                </a:solidFill>
                <a:latin typeface="Trebuchet MS"/>
                <a:cs typeface="Trebuchet MS"/>
              </a:rPr>
              <a:t>Kesetaraan</a:t>
            </a:r>
            <a:r>
              <a:rPr sz="1700" spc="-110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rgbClr val="E7E6E6"/>
                </a:solidFill>
                <a:latin typeface="Trebuchet MS"/>
                <a:cs typeface="Trebuchet MS"/>
              </a:rPr>
              <a:t>Kinerja,</a:t>
            </a:r>
            <a:r>
              <a:rPr sz="1700" spc="-50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E7E6E6"/>
                </a:solidFill>
                <a:latin typeface="Trebuchet MS"/>
                <a:cs typeface="Trebuchet MS"/>
              </a:rPr>
              <a:t>dan</a:t>
            </a:r>
            <a:r>
              <a:rPr sz="1700" spc="-65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100" dirty="0">
                <a:solidFill>
                  <a:srgbClr val="E7E6E6"/>
                </a:solidFill>
                <a:latin typeface="Trebuchet MS"/>
                <a:cs typeface="Trebuchet MS"/>
              </a:rPr>
              <a:t>BOS</a:t>
            </a:r>
            <a:r>
              <a:rPr sz="1700" spc="-65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E7E6E6"/>
                </a:solidFill>
                <a:latin typeface="Trebuchet MS"/>
                <a:cs typeface="Trebuchet MS"/>
              </a:rPr>
              <a:t>Kinerja </a:t>
            </a:r>
            <a:r>
              <a:rPr sz="1700" dirty="0">
                <a:solidFill>
                  <a:srgbClr val="E7E6E6"/>
                </a:solidFill>
                <a:latin typeface="Trebuchet MS"/>
                <a:cs typeface="Trebuchet MS"/>
              </a:rPr>
              <a:t>Sekolah</a:t>
            </a:r>
            <a:r>
              <a:rPr sz="1700" spc="-114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50" dirty="0">
                <a:solidFill>
                  <a:srgbClr val="E7E6E6"/>
                </a:solidFill>
                <a:latin typeface="Trebuchet MS"/>
                <a:cs typeface="Trebuchet MS"/>
              </a:rPr>
              <a:t>yang</a:t>
            </a:r>
            <a:r>
              <a:rPr sz="1700" spc="-120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E7E6E6"/>
                </a:solidFill>
                <a:latin typeface="Trebuchet MS"/>
                <a:cs typeface="Trebuchet MS"/>
              </a:rPr>
              <a:t>Memiliki</a:t>
            </a:r>
            <a:r>
              <a:rPr sz="1700" spc="-90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E7E6E6"/>
                </a:solidFill>
                <a:latin typeface="Trebuchet MS"/>
                <a:cs typeface="Trebuchet MS"/>
              </a:rPr>
              <a:t>Kinerja</a:t>
            </a:r>
            <a:r>
              <a:rPr sz="1700" spc="-105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E7E6E6"/>
                </a:solidFill>
                <a:latin typeface="Trebuchet MS"/>
                <a:cs typeface="Trebuchet MS"/>
              </a:rPr>
              <a:t>Terbaik</a:t>
            </a:r>
            <a:endParaRPr sz="1700" dirty="0">
              <a:latin typeface="Trebuchet MS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14550"/>
            <a:ext cx="3429000" cy="228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99" y="0"/>
            <a:ext cx="9141460" cy="5133975"/>
            <a:chOff x="2999" y="0"/>
            <a:chExt cx="9141460" cy="5133975"/>
          </a:xfrm>
        </p:grpSpPr>
        <p:sp>
          <p:nvSpPr>
            <p:cNvPr id="3" name="object 3"/>
            <p:cNvSpPr/>
            <p:nvPr/>
          </p:nvSpPr>
          <p:spPr>
            <a:xfrm>
              <a:off x="2999" y="0"/>
              <a:ext cx="9141460" cy="5133975"/>
            </a:xfrm>
            <a:custGeom>
              <a:avLst/>
              <a:gdLst/>
              <a:ahLst/>
              <a:cxnLst/>
              <a:rect l="l" t="t" r="r" b="b"/>
              <a:pathLst>
                <a:path w="9141460" h="5133975">
                  <a:moveTo>
                    <a:pt x="0" y="0"/>
                  </a:moveTo>
                  <a:lnTo>
                    <a:pt x="0" y="5133899"/>
                  </a:lnTo>
                  <a:lnTo>
                    <a:pt x="9141000" y="5133899"/>
                  </a:lnTo>
                  <a:lnTo>
                    <a:pt x="9141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EAE9">
                <a:alpha val="2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40856" y="1598549"/>
              <a:ext cx="2588895" cy="2678430"/>
            </a:xfrm>
            <a:custGeom>
              <a:avLst/>
              <a:gdLst/>
              <a:ahLst/>
              <a:cxnLst/>
              <a:rect l="l" t="t" r="r" b="b"/>
              <a:pathLst>
                <a:path w="2588895" h="2678429">
                  <a:moveTo>
                    <a:pt x="2375408" y="0"/>
                  </a:moveTo>
                  <a:lnTo>
                    <a:pt x="213487" y="0"/>
                  </a:lnTo>
                  <a:lnTo>
                    <a:pt x="164512" y="5641"/>
                  </a:lnTo>
                  <a:lnTo>
                    <a:pt x="119566" y="21710"/>
                  </a:lnTo>
                  <a:lnTo>
                    <a:pt x="79929" y="46926"/>
                  </a:lnTo>
                  <a:lnTo>
                    <a:pt x="46876" y="80006"/>
                  </a:lnTo>
                  <a:lnTo>
                    <a:pt x="21685" y="119668"/>
                  </a:lnTo>
                  <a:lnTo>
                    <a:pt x="5634" y="164631"/>
                  </a:lnTo>
                  <a:lnTo>
                    <a:pt x="0" y="213613"/>
                  </a:lnTo>
                  <a:lnTo>
                    <a:pt x="0" y="2464282"/>
                  </a:lnTo>
                  <a:lnTo>
                    <a:pt x="5634" y="2513244"/>
                  </a:lnTo>
                  <a:lnTo>
                    <a:pt x="21685" y="2558190"/>
                  </a:lnTo>
                  <a:lnTo>
                    <a:pt x="46876" y="2597838"/>
                  </a:lnTo>
                  <a:lnTo>
                    <a:pt x="79929" y="2630908"/>
                  </a:lnTo>
                  <a:lnTo>
                    <a:pt x="119566" y="2656115"/>
                  </a:lnTo>
                  <a:lnTo>
                    <a:pt x="164512" y="2672180"/>
                  </a:lnTo>
                  <a:lnTo>
                    <a:pt x="213487" y="2677820"/>
                  </a:lnTo>
                  <a:lnTo>
                    <a:pt x="2375408" y="2677820"/>
                  </a:lnTo>
                  <a:lnTo>
                    <a:pt x="2424382" y="2672180"/>
                  </a:lnTo>
                  <a:lnTo>
                    <a:pt x="2469328" y="2656115"/>
                  </a:lnTo>
                  <a:lnTo>
                    <a:pt x="2508965" y="2630908"/>
                  </a:lnTo>
                  <a:lnTo>
                    <a:pt x="2542018" y="2597838"/>
                  </a:lnTo>
                  <a:lnTo>
                    <a:pt x="2567209" y="2558190"/>
                  </a:lnTo>
                  <a:lnTo>
                    <a:pt x="2583260" y="2513244"/>
                  </a:lnTo>
                  <a:lnTo>
                    <a:pt x="2588895" y="2464282"/>
                  </a:lnTo>
                  <a:lnTo>
                    <a:pt x="2588895" y="213613"/>
                  </a:lnTo>
                  <a:lnTo>
                    <a:pt x="2583260" y="164631"/>
                  </a:lnTo>
                  <a:lnTo>
                    <a:pt x="2567209" y="119668"/>
                  </a:lnTo>
                  <a:lnTo>
                    <a:pt x="2542018" y="80006"/>
                  </a:lnTo>
                  <a:lnTo>
                    <a:pt x="2508965" y="46926"/>
                  </a:lnTo>
                  <a:lnTo>
                    <a:pt x="2469328" y="21710"/>
                  </a:lnTo>
                  <a:lnTo>
                    <a:pt x="2424382" y="5641"/>
                  </a:lnTo>
                  <a:lnTo>
                    <a:pt x="2375408" y="0"/>
                  </a:lnTo>
                  <a:close/>
                </a:path>
              </a:pathLst>
            </a:custGeom>
            <a:solidFill>
              <a:srgbClr val="EFDF8A">
                <a:alpha val="3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529196" y="1899920"/>
            <a:ext cx="2126615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5080" indent="-299085">
              <a:lnSpc>
                <a:spcPct val="100000"/>
              </a:lnSpc>
              <a:spcBef>
                <a:spcPts val="100"/>
              </a:spcBef>
              <a:buFont typeface="Times New Roman"/>
              <a:buChar char="●"/>
              <a:tabLst>
                <a:tab pos="311150" algn="l"/>
              </a:tabLst>
            </a:pPr>
            <a:r>
              <a:rPr sz="1100" b="1" spc="-10" dirty="0">
                <a:latin typeface="Roboto"/>
                <a:cs typeface="Roboto"/>
              </a:rPr>
              <a:t>Meningkatkan</a:t>
            </a:r>
            <a:r>
              <a:rPr sz="1100" b="1" dirty="0">
                <a:latin typeface="Roboto"/>
                <a:cs typeface="Roboto"/>
              </a:rPr>
              <a:t> </a:t>
            </a:r>
            <a:r>
              <a:rPr sz="1100" b="1" spc="-10" dirty="0">
                <a:latin typeface="Roboto"/>
                <a:cs typeface="Roboto"/>
              </a:rPr>
              <a:t>capaian </a:t>
            </a:r>
            <a:r>
              <a:rPr sz="1100" b="1" dirty="0">
                <a:latin typeface="Roboto"/>
                <a:cs typeface="Roboto"/>
              </a:rPr>
              <a:t>literasi</a:t>
            </a:r>
            <a:r>
              <a:rPr sz="1100" b="1" spc="-45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dan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spc="-10" dirty="0">
                <a:latin typeface="Roboto"/>
                <a:cs typeface="Roboto"/>
              </a:rPr>
              <a:t>numerasi</a:t>
            </a:r>
            <a:r>
              <a:rPr sz="1100" b="1" spc="500" dirty="0">
                <a:latin typeface="Roboto"/>
                <a:cs typeface="Roboto"/>
              </a:rPr>
              <a:t> </a:t>
            </a:r>
            <a:r>
              <a:rPr sz="1100" dirty="0">
                <a:latin typeface="Roboto"/>
                <a:cs typeface="Roboto"/>
              </a:rPr>
              <a:t>dengan</a:t>
            </a:r>
            <a:r>
              <a:rPr sz="1100" spc="-3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proses</a:t>
            </a:r>
            <a:r>
              <a:rPr sz="1100" spc="-30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pembelajaran yang</a:t>
            </a:r>
            <a:r>
              <a:rPr sz="1100" spc="-3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berkesadaran, </a:t>
            </a:r>
            <a:r>
              <a:rPr sz="1100" dirty="0">
                <a:latin typeface="Roboto"/>
                <a:cs typeface="Roboto"/>
              </a:rPr>
              <a:t>bermakna,</a:t>
            </a:r>
            <a:r>
              <a:rPr sz="1100" spc="-60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dan </a:t>
            </a:r>
            <a:r>
              <a:rPr sz="1100" spc="-10" dirty="0">
                <a:latin typeface="Roboto"/>
                <a:cs typeface="Roboto"/>
              </a:rPr>
              <a:t>menggembirakan</a:t>
            </a:r>
            <a:endParaRPr sz="1100">
              <a:latin typeface="Roboto"/>
              <a:cs typeface="Roboto"/>
            </a:endParaRPr>
          </a:p>
          <a:p>
            <a:pPr marL="311150" marR="29209" indent="-299085">
              <a:lnSpc>
                <a:spcPct val="100000"/>
              </a:lnSpc>
              <a:spcBef>
                <a:spcPts val="5"/>
              </a:spcBef>
              <a:buFont typeface="Times New Roman"/>
              <a:buChar char="●"/>
              <a:tabLst>
                <a:tab pos="311150" algn="l"/>
              </a:tabLst>
            </a:pPr>
            <a:r>
              <a:rPr sz="1100" b="1" spc="-10" dirty="0">
                <a:latin typeface="Roboto"/>
                <a:cs typeface="Roboto"/>
              </a:rPr>
              <a:t>Meningkatkan</a:t>
            </a:r>
            <a:r>
              <a:rPr sz="1100" b="1" dirty="0">
                <a:latin typeface="Roboto"/>
                <a:cs typeface="Roboto"/>
              </a:rPr>
              <a:t> </a:t>
            </a:r>
            <a:r>
              <a:rPr sz="1100" b="1" spc="-10" dirty="0">
                <a:latin typeface="Roboto"/>
                <a:cs typeface="Roboto"/>
              </a:rPr>
              <a:t>literasi</a:t>
            </a:r>
            <a:r>
              <a:rPr sz="1100" b="1" spc="500" dirty="0">
                <a:latin typeface="Roboto"/>
                <a:cs typeface="Roboto"/>
              </a:rPr>
              <a:t> </a:t>
            </a:r>
            <a:r>
              <a:rPr sz="1100" b="1" spc="-10" dirty="0">
                <a:latin typeface="Roboto"/>
                <a:cs typeface="Roboto"/>
              </a:rPr>
              <a:t>digital,</a:t>
            </a:r>
            <a:r>
              <a:rPr sz="1100" b="1" spc="-35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berpikir</a:t>
            </a:r>
            <a:r>
              <a:rPr sz="1100" b="1" spc="-30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kritis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dan </a:t>
            </a:r>
            <a:r>
              <a:rPr sz="1100" b="1" dirty="0">
                <a:latin typeface="Roboto"/>
                <a:cs typeface="Roboto"/>
              </a:rPr>
              <a:t>kreatif,</a:t>
            </a:r>
            <a:r>
              <a:rPr sz="1100" b="1" spc="-35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dan</a:t>
            </a:r>
            <a:r>
              <a:rPr sz="1100" b="1" spc="-30" dirty="0">
                <a:latin typeface="Roboto"/>
                <a:cs typeface="Roboto"/>
              </a:rPr>
              <a:t> </a:t>
            </a:r>
            <a:r>
              <a:rPr sz="1100" b="1" spc="-10" dirty="0">
                <a:latin typeface="Roboto"/>
                <a:cs typeface="Roboto"/>
              </a:rPr>
              <a:t>numerasi</a:t>
            </a:r>
            <a:r>
              <a:rPr sz="1100" spc="-10" dirty="0">
                <a:latin typeface="Roboto"/>
                <a:cs typeface="Roboto"/>
              </a:rPr>
              <a:t>, termasuk</a:t>
            </a:r>
            <a:r>
              <a:rPr sz="1100" spc="-1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penerapan</a:t>
            </a:r>
            <a:r>
              <a:rPr sz="1100" spc="-5" dirty="0">
                <a:latin typeface="Roboto"/>
                <a:cs typeface="Roboto"/>
              </a:rPr>
              <a:t> </a:t>
            </a:r>
            <a:r>
              <a:rPr sz="1100" i="1" dirty="0">
                <a:latin typeface="Roboto"/>
                <a:cs typeface="Roboto"/>
              </a:rPr>
              <a:t>AI</a:t>
            </a:r>
            <a:r>
              <a:rPr sz="1100" i="1" spc="-10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yang </a:t>
            </a:r>
            <a:r>
              <a:rPr sz="1100" spc="-10" dirty="0">
                <a:latin typeface="Roboto"/>
                <a:cs typeface="Roboto"/>
              </a:rPr>
              <a:t>bertanggung</a:t>
            </a:r>
            <a:r>
              <a:rPr sz="1100" spc="-40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jawab</a:t>
            </a:r>
            <a:r>
              <a:rPr sz="1100" spc="-30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oleh </a:t>
            </a:r>
            <a:r>
              <a:rPr sz="1100" spc="-10" dirty="0">
                <a:latin typeface="Roboto"/>
                <a:cs typeface="Roboto"/>
              </a:rPr>
              <a:t>siswa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6027" y="1567433"/>
            <a:ext cx="3195320" cy="2675890"/>
          </a:xfrm>
          <a:custGeom>
            <a:avLst/>
            <a:gdLst/>
            <a:ahLst/>
            <a:cxnLst/>
            <a:rect l="l" t="t" r="r" b="b"/>
            <a:pathLst>
              <a:path w="3195320" h="2675890">
                <a:moveTo>
                  <a:pt x="2940177" y="0"/>
                </a:moveTo>
                <a:lnTo>
                  <a:pt x="254800" y="0"/>
                </a:lnTo>
                <a:lnTo>
                  <a:pt x="208997" y="4104"/>
                </a:lnTo>
                <a:lnTo>
                  <a:pt x="165889" y="15936"/>
                </a:lnTo>
                <a:lnTo>
                  <a:pt x="126194" y="34779"/>
                </a:lnTo>
                <a:lnTo>
                  <a:pt x="90632" y="59911"/>
                </a:lnTo>
                <a:lnTo>
                  <a:pt x="59923" y="90615"/>
                </a:lnTo>
                <a:lnTo>
                  <a:pt x="34786" y="126172"/>
                </a:lnTo>
                <a:lnTo>
                  <a:pt x="15940" y="165861"/>
                </a:lnTo>
                <a:lnTo>
                  <a:pt x="4104" y="208964"/>
                </a:lnTo>
                <a:lnTo>
                  <a:pt x="0" y="254762"/>
                </a:lnTo>
                <a:lnTo>
                  <a:pt x="0" y="2420581"/>
                </a:lnTo>
                <a:lnTo>
                  <a:pt x="4104" y="2466384"/>
                </a:lnTo>
                <a:lnTo>
                  <a:pt x="15940" y="2509494"/>
                </a:lnTo>
                <a:lnTo>
                  <a:pt x="34786" y="2549190"/>
                </a:lnTo>
                <a:lnTo>
                  <a:pt x="59923" y="2584754"/>
                </a:lnTo>
                <a:lnTo>
                  <a:pt x="90632" y="2615465"/>
                </a:lnTo>
                <a:lnTo>
                  <a:pt x="126194" y="2640605"/>
                </a:lnTo>
                <a:lnTo>
                  <a:pt x="165889" y="2659452"/>
                </a:lnTo>
                <a:lnTo>
                  <a:pt x="208997" y="2671289"/>
                </a:lnTo>
                <a:lnTo>
                  <a:pt x="254800" y="2675394"/>
                </a:lnTo>
                <a:lnTo>
                  <a:pt x="2940177" y="2675394"/>
                </a:lnTo>
                <a:lnTo>
                  <a:pt x="2985974" y="2671289"/>
                </a:lnTo>
                <a:lnTo>
                  <a:pt x="3029077" y="2659452"/>
                </a:lnTo>
                <a:lnTo>
                  <a:pt x="3068766" y="2640605"/>
                </a:lnTo>
                <a:lnTo>
                  <a:pt x="3104323" y="2615465"/>
                </a:lnTo>
                <a:lnTo>
                  <a:pt x="3135027" y="2584754"/>
                </a:lnTo>
                <a:lnTo>
                  <a:pt x="3160159" y="2549190"/>
                </a:lnTo>
                <a:lnTo>
                  <a:pt x="3179002" y="2509494"/>
                </a:lnTo>
                <a:lnTo>
                  <a:pt x="3190834" y="2466384"/>
                </a:lnTo>
                <a:lnTo>
                  <a:pt x="3194939" y="2420581"/>
                </a:lnTo>
                <a:lnTo>
                  <a:pt x="3194939" y="254762"/>
                </a:lnTo>
                <a:lnTo>
                  <a:pt x="3190834" y="208964"/>
                </a:lnTo>
                <a:lnTo>
                  <a:pt x="3179002" y="165861"/>
                </a:lnTo>
                <a:lnTo>
                  <a:pt x="3160159" y="126172"/>
                </a:lnTo>
                <a:lnTo>
                  <a:pt x="3135027" y="90615"/>
                </a:lnTo>
                <a:lnTo>
                  <a:pt x="3104323" y="59911"/>
                </a:lnTo>
                <a:lnTo>
                  <a:pt x="3068766" y="34779"/>
                </a:lnTo>
                <a:lnTo>
                  <a:pt x="3029077" y="15936"/>
                </a:lnTo>
                <a:lnTo>
                  <a:pt x="2985974" y="4104"/>
                </a:lnTo>
                <a:lnTo>
                  <a:pt x="2940177" y="0"/>
                </a:lnTo>
                <a:close/>
              </a:path>
            </a:pathLst>
          </a:custGeom>
          <a:solidFill>
            <a:srgbClr val="37C8EE">
              <a:alpha val="941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5239" y="1806702"/>
            <a:ext cx="25958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marR="5080" indent="-299085">
              <a:lnSpc>
                <a:spcPct val="100000"/>
              </a:lnSpc>
              <a:spcBef>
                <a:spcPts val="105"/>
              </a:spcBef>
              <a:buFont typeface="Times New Roman"/>
              <a:buChar char="●"/>
              <a:tabLst>
                <a:tab pos="311150" algn="l"/>
              </a:tabLst>
            </a:pPr>
            <a:r>
              <a:rPr sz="1100" spc="-10" dirty="0">
                <a:latin typeface="Roboto"/>
                <a:cs typeface="Roboto"/>
              </a:rPr>
              <a:t>Program</a:t>
            </a:r>
            <a:r>
              <a:rPr sz="1100" spc="10" dirty="0">
                <a:latin typeface="Roboto"/>
                <a:cs typeface="Roboto"/>
              </a:rPr>
              <a:t> </a:t>
            </a:r>
            <a:r>
              <a:rPr sz="1100" spc="-20" dirty="0">
                <a:latin typeface="Roboto"/>
                <a:cs typeface="Roboto"/>
              </a:rPr>
              <a:t>prioritas</a:t>
            </a:r>
            <a:r>
              <a:rPr sz="1100" spc="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Kemendikdasmen, yaitu</a:t>
            </a:r>
            <a:r>
              <a:rPr sz="1100" spc="-2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Pembelajaran</a:t>
            </a:r>
            <a:r>
              <a:rPr sz="1100" spc="-45" dirty="0">
                <a:latin typeface="Roboto"/>
                <a:cs typeface="Roboto"/>
              </a:rPr>
              <a:t> </a:t>
            </a:r>
            <a:r>
              <a:rPr sz="1100" dirty="0">
                <a:latin typeface="Roboto"/>
                <a:cs typeface="Roboto"/>
              </a:rPr>
              <a:t>Mendalam</a:t>
            </a:r>
            <a:r>
              <a:rPr sz="1100" spc="-25" dirty="0">
                <a:latin typeface="Roboto"/>
                <a:cs typeface="Roboto"/>
              </a:rPr>
              <a:t> dan </a:t>
            </a:r>
            <a:r>
              <a:rPr sz="1100" spc="-10" dirty="0">
                <a:latin typeface="Roboto"/>
                <a:cs typeface="Roboto"/>
              </a:rPr>
              <a:t>Pembelajaran</a:t>
            </a:r>
            <a:r>
              <a:rPr sz="1100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Koding/Kecerdasan Artifisial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239" y="2645156"/>
            <a:ext cx="253301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5080" indent="-299085">
              <a:lnSpc>
                <a:spcPct val="100000"/>
              </a:lnSpc>
              <a:spcBef>
                <a:spcPts val="100"/>
              </a:spcBef>
              <a:buFont typeface="Times New Roman"/>
              <a:buChar char="●"/>
              <a:tabLst>
                <a:tab pos="311150" algn="l"/>
              </a:tabLst>
            </a:pPr>
            <a:r>
              <a:rPr sz="1100" b="1" dirty="0">
                <a:latin typeface="Roboto"/>
                <a:cs typeface="Roboto"/>
              </a:rPr>
              <a:t>Program</a:t>
            </a:r>
            <a:r>
              <a:rPr sz="1100" b="1" spc="-20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Sekolah</a:t>
            </a:r>
            <a:r>
              <a:rPr sz="1100" b="1" spc="-5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Penggerak</a:t>
            </a:r>
            <a:r>
              <a:rPr sz="1100" b="1" spc="-25" dirty="0">
                <a:latin typeface="Roboto"/>
                <a:cs typeface="Roboto"/>
              </a:rPr>
              <a:t> </a:t>
            </a:r>
            <a:r>
              <a:rPr sz="1100" b="1" spc="-10" dirty="0">
                <a:latin typeface="Roboto"/>
                <a:cs typeface="Roboto"/>
              </a:rPr>
              <a:t>telah </a:t>
            </a:r>
            <a:r>
              <a:rPr sz="1100" b="1" dirty="0">
                <a:latin typeface="Roboto"/>
                <a:cs typeface="Roboto"/>
              </a:rPr>
              <a:t>dicabut</a:t>
            </a:r>
            <a:r>
              <a:rPr sz="1100" b="1" spc="-3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melalui</a:t>
            </a:r>
            <a:r>
              <a:rPr sz="1100" spc="-40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Kepmendikdasmen </a:t>
            </a:r>
            <a:r>
              <a:rPr sz="1100" dirty="0">
                <a:latin typeface="Roboto"/>
                <a:cs typeface="Roboto"/>
              </a:rPr>
              <a:t>No</a:t>
            </a:r>
            <a:r>
              <a:rPr sz="1100" spc="-1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14/M/2025</a:t>
            </a:r>
            <a:r>
              <a:rPr sz="1100" spc="-50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tentang</a:t>
            </a:r>
            <a:r>
              <a:rPr sz="1100" spc="-1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Pencabutan Kepmendikbudristek</a:t>
            </a:r>
            <a:r>
              <a:rPr sz="1100" spc="-5" dirty="0">
                <a:latin typeface="Roboto"/>
                <a:cs typeface="Roboto"/>
              </a:rPr>
              <a:t> </a:t>
            </a:r>
            <a:r>
              <a:rPr sz="1100" spc="-25" dirty="0">
                <a:latin typeface="Roboto"/>
                <a:cs typeface="Roboto"/>
              </a:rPr>
              <a:t>No </a:t>
            </a:r>
            <a:r>
              <a:rPr sz="1100" spc="-10" dirty="0">
                <a:latin typeface="Roboto"/>
                <a:cs typeface="Roboto"/>
              </a:rPr>
              <a:t>371/M/2021</a:t>
            </a:r>
            <a:r>
              <a:rPr sz="1100" spc="-60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tentang Program Sekolah</a:t>
            </a:r>
            <a:r>
              <a:rPr sz="1100" spc="-15" dirty="0">
                <a:latin typeface="Roboto"/>
                <a:cs typeface="Roboto"/>
              </a:rPr>
              <a:t> </a:t>
            </a:r>
            <a:r>
              <a:rPr sz="1100" spc="-10" dirty="0">
                <a:latin typeface="Roboto"/>
                <a:cs typeface="Roboto"/>
              </a:rPr>
              <a:t>Penggerak</a:t>
            </a:r>
            <a:endParaRPr sz="1100">
              <a:latin typeface="Roboto"/>
              <a:cs typeface="Robo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9679" y="1016253"/>
            <a:ext cx="3529329" cy="1127760"/>
            <a:chOff x="229679" y="1016253"/>
            <a:chExt cx="3529329" cy="11277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0125" y="1979675"/>
              <a:ext cx="218694" cy="1640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9679" y="1016253"/>
              <a:ext cx="3392804" cy="461645"/>
            </a:xfrm>
            <a:custGeom>
              <a:avLst/>
              <a:gdLst/>
              <a:ahLst/>
              <a:cxnLst/>
              <a:rect l="l" t="t" r="r" b="b"/>
              <a:pathLst>
                <a:path w="3392804" h="461644">
                  <a:moveTo>
                    <a:pt x="3161855" y="0"/>
                  </a:moveTo>
                  <a:lnTo>
                    <a:pt x="0" y="0"/>
                  </a:lnTo>
                  <a:lnTo>
                    <a:pt x="0" y="461137"/>
                  </a:lnTo>
                  <a:lnTo>
                    <a:pt x="3161855" y="461137"/>
                  </a:lnTo>
                  <a:lnTo>
                    <a:pt x="3392360" y="230505"/>
                  </a:lnTo>
                  <a:lnTo>
                    <a:pt x="3161855" y="0"/>
                  </a:lnTo>
                  <a:close/>
                </a:path>
              </a:pathLst>
            </a:custGeom>
            <a:solidFill>
              <a:srgbClr val="37C8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90264" y="1882267"/>
            <a:ext cx="2112010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Trebuchet MS"/>
                <a:cs typeface="Trebuchet MS"/>
              </a:rPr>
              <a:t>Penggabungan</a:t>
            </a:r>
            <a:r>
              <a:rPr sz="1100" b="1" spc="35" dirty="0">
                <a:latin typeface="Trebuchet MS"/>
                <a:cs typeface="Trebuchet MS"/>
              </a:rPr>
              <a:t> </a:t>
            </a:r>
            <a:r>
              <a:rPr sz="1100" spc="80" dirty="0">
                <a:latin typeface="Trebuchet MS"/>
                <a:cs typeface="Trebuchet MS"/>
              </a:rPr>
              <a:t>BOSP</a:t>
            </a:r>
            <a:r>
              <a:rPr sz="1100" spc="5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Kinerja </a:t>
            </a:r>
            <a:r>
              <a:rPr sz="1100" dirty="0">
                <a:latin typeface="Trebuchet MS"/>
                <a:cs typeface="Trebuchet MS"/>
              </a:rPr>
              <a:t>Sekolah</a:t>
            </a:r>
            <a:r>
              <a:rPr sz="1100" spc="4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Penggerak</a:t>
            </a:r>
            <a:r>
              <a:rPr sz="1100" spc="5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dengan</a:t>
            </a:r>
            <a:r>
              <a:rPr sz="1100" spc="45" dirty="0">
                <a:latin typeface="Trebuchet MS"/>
                <a:cs typeface="Trebuchet MS"/>
              </a:rPr>
              <a:t> </a:t>
            </a:r>
            <a:r>
              <a:rPr sz="1100" spc="60" dirty="0">
                <a:latin typeface="Trebuchet MS"/>
                <a:cs typeface="Trebuchet MS"/>
              </a:rPr>
              <a:t>BOSP </a:t>
            </a:r>
            <a:r>
              <a:rPr sz="1100" spc="-10" dirty="0">
                <a:latin typeface="Trebuchet MS"/>
                <a:cs typeface="Trebuchet MS"/>
              </a:rPr>
              <a:t>Kemajuan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Terbaik </a:t>
            </a:r>
            <a:r>
              <a:rPr sz="1100" b="1" spc="-30" dirty="0">
                <a:latin typeface="Trebuchet MS"/>
                <a:cs typeface="Trebuchet MS"/>
              </a:rPr>
              <a:t>menjadi</a:t>
            </a:r>
            <a:r>
              <a:rPr sz="1100" b="1" spc="-55" dirty="0">
                <a:latin typeface="Trebuchet MS"/>
                <a:cs typeface="Trebuchet MS"/>
              </a:rPr>
              <a:t> </a:t>
            </a:r>
            <a:r>
              <a:rPr sz="1100" b="1" spc="40" dirty="0">
                <a:latin typeface="Trebuchet MS"/>
                <a:cs typeface="Trebuchet MS"/>
              </a:rPr>
              <a:t>BOS </a:t>
            </a:r>
            <a:r>
              <a:rPr sz="1100" b="1" spc="-30" dirty="0">
                <a:latin typeface="Trebuchet MS"/>
                <a:cs typeface="Trebuchet MS"/>
              </a:rPr>
              <a:t>Kinerja</a:t>
            </a:r>
            <a:r>
              <a:rPr sz="1100" b="1" dirty="0">
                <a:latin typeface="Trebuchet MS"/>
                <a:cs typeface="Trebuchet MS"/>
              </a:rPr>
              <a:t> </a:t>
            </a:r>
            <a:r>
              <a:rPr sz="1100" b="1" spc="-10" dirty="0">
                <a:latin typeface="Trebuchet MS"/>
                <a:cs typeface="Trebuchet MS"/>
              </a:rPr>
              <a:t>Sekolah</a:t>
            </a:r>
            <a:r>
              <a:rPr sz="1100" b="1" spc="-25" dirty="0">
                <a:latin typeface="Trebuchet MS"/>
                <a:cs typeface="Trebuchet MS"/>
              </a:rPr>
              <a:t> </a:t>
            </a:r>
            <a:r>
              <a:rPr sz="1100" b="1" dirty="0">
                <a:latin typeface="Trebuchet MS"/>
                <a:cs typeface="Trebuchet MS"/>
              </a:rPr>
              <a:t>yang</a:t>
            </a:r>
            <a:r>
              <a:rPr sz="1100" b="1" spc="-5" dirty="0">
                <a:latin typeface="Trebuchet MS"/>
                <a:cs typeface="Trebuchet MS"/>
              </a:rPr>
              <a:t> </a:t>
            </a:r>
            <a:r>
              <a:rPr sz="1100" b="1" spc="-10" dirty="0">
                <a:latin typeface="Trebuchet MS"/>
                <a:cs typeface="Trebuchet MS"/>
              </a:rPr>
              <a:t>Memiliki </a:t>
            </a:r>
            <a:r>
              <a:rPr sz="1100" b="1" spc="-30" dirty="0">
                <a:latin typeface="Trebuchet MS"/>
                <a:cs typeface="Trebuchet MS"/>
              </a:rPr>
              <a:t>Kinerja</a:t>
            </a:r>
            <a:r>
              <a:rPr sz="1100" b="1" spc="-40" dirty="0">
                <a:latin typeface="Trebuchet MS"/>
                <a:cs typeface="Trebuchet MS"/>
              </a:rPr>
              <a:t> </a:t>
            </a:r>
            <a:r>
              <a:rPr sz="1100" b="1" spc="-10" dirty="0">
                <a:latin typeface="Trebuchet MS"/>
                <a:cs typeface="Trebuchet MS"/>
              </a:rPr>
              <a:t>Terbaik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87272" y="1121790"/>
            <a:ext cx="11614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Rasionalisasi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11092" y="1016253"/>
            <a:ext cx="3067050" cy="461645"/>
          </a:xfrm>
          <a:custGeom>
            <a:avLst/>
            <a:gdLst/>
            <a:ahLst/>
            <a:cxnLst/>
            <a:rect l="l" t="t" r="r" b="b"/>
            <a:pathLst>
              <a:path w="3067050" h="461644">
                <a:moveTo>
                  <a:pt x="2836164" y="0"/>
                </a:moveTo>
                <a:lnTo>
                  <a:pt x="0" y="0"/>
                </a:lnTo>
                <a:lnTo>
                  <a:pt x="230632" y="230505"/>
                </a:lnTo>
                <a:lnTo>
                  <a:pt x="0" y="461137"/>
                </a:lnTo>
                <a:lnTo>
                  <a:pt x="2836164" y="461137"/>
                </a:lnTo>
                <a:lnTo>
                  <a:pt x="3066669" y="230505"/>
                </a:lnTo>
                <a:lnTo>
                  <a:pt x="2836164" y="0"/>
                </a:lnTo>
                <a:close/>
              </a:path>
            </a:pathLst>
          </a:custGeom>
          <a:solidFill>
            <a:srgbClr val="85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12055" y="1121790"/>
            <a:ext cx="8674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Kebijakan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86119" y="1016253"/>
            <a:ext cx="2589530" cy="461645"/>
          </a:xfrm>
          <a:custGeom>
            <a:avLst/>
            <a:gdLst/>
            <a:ahLst/>
            <a:cxnLst/>
            <a:rect l="l" t="t" r="r" b="b"/>
            <a:pathLst>
              <a:path w="2589529" h="461644">
                <a:moveTo>
                  <a:pt x="2358516" y="0"/>
                </a:moveTo>
                <a:lnTo>
                  <a:pt x="0" y="0"/>
                </a:lnTo>
                <a:lnTo>
                  <a:pt x="230631" y="230505"/>
                </a:lnTo>
                <a:lnTo>
                  <a:pt x="0" y="461137"/>
                </a:lnTo>
                <a:lnTo>
                  <a:pt x="2358516" y="461137"/>
                </a:lnTo>
                <a:lnTo>
                  <a:pt x="2589022" y="230505"/>
                </a:lnTo>
                <a:lnTo>
                  <a:pt x="235851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77861" y="1121790"/>
            <a:ext cx="6089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Tujuan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5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Rasionalisasi</a:t>
            </a:r>
            <a:r>
              <a:rPr spc="-40" dirty="0"/>
              <a:t> </a:t>
            </a:r>
            <a:r>
              <a:rPr dirty="0"/>
              <a:t>Kebijakan</a:t>
            </a:r>
            <a:r>
              <a:rPr spc="-10" dirty="0"/>
              <a:t> </a:t>
            </a:r>
            <a:r>
              <a:rPr dirty="0"/>
              <a:t>BOP</a:t>
            </a:r>
            <a:r>
              <a:rPr spc="-25" dirty="0"/>
              <a:t> </a:t>
            </a:r>
            <a:r>
              <a:rPr dirty="0"/>
              <a:t>PAUD</a:t>
            </a:r>
            <a:r>
              <a:rPr spc="-30" dirty="0"/>
              <a:t> </a:t>
            </a:r>
            <a:r>
              <a:rPr dirty="0"/>
              <a:t>Kinerja,</a:t>
            </a:r>
            <a:r>
              <a:rPr spc="-20" dirty="0"/>
              <a:t> </a:t>
            </a:r>
            <a:r>
              <a:rPr dirty="0"/>
              <a:t>BOP</a:t>
            </a:r>
            <a:r>
              <a:rPr spc="-35" dirty="0"/>
              <a:t> </a:t>
            </a:r>
            <a:r>
              <a:rPr dirty="0"/>
              <a:t>Kesetaraan Kinerja,</a:t>
            </a:r>
            <a:r>
              <a:rPr spc="-20" dirty="0"/>
              <a:t> </a:t>
            </a:r>
            <a:r>
              <a:rPr dirty="0"/>
              <a:t>dan</a:t>
            </a:r>
            <a:r>
              <a:rPr spc="-20" dirty="0"/>
              <a:t> </a:t>
            </a:r>
            <a:r>
              <a:rPr dirty="0"/>
              <a:t>BOS</a:t>
            </a:r>
            <a:r>
              <a:rPr spc="-30" dirty="0"/>
              <a:t> </a:t>
            </a:r>
            <a:r>
              <a:rPr spc="-10" dirty="0"/>
              <a:t>Kinerja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Sekolah</a:t>
            </a:r>
            <a:r>
              <a:rPr spc="-35" dirty="0"/>
              <a:t> </a:t>
            </a:r>
            <a:r>
              <a:rPr dirty="0"/>
              <a:t>yang</a:t>
            </a:r>
            <a:r>
              <a:rPr spc="-30" dirty="0"/>
              <a:t> </a:t>
            </a:r>
            <a:r>
              <a:rPr dirty="0"/>
              <a:t>Memiliki</a:t>
            </a:r>
            <a:r>
              <a:rPr spc="-40" dirty="0"/>
              <a:t> </a:t>
            </a:r>
            <a:r>
              <a:rPr dirty="0"/>
              <a:t>Kinerja</a:t>
            </a:r>
            <a:r>
              <a:rPr spc="-20" dirty="0"/>
              <a:t> </a:t>
            </a:r>
            <a:r>
              <a:rPr spc="-10" dirty="0"/>
              <a:t>Terbaik</a:t>
            </a: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0125" y="3122676"/>
            <a:ext cx="218694" cy="16408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890264" y="3025521"/>
            <a:ext cx="18161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rebuchet MS"/>
                <a:cs typeface="Trebuchet MS"/>
              </a:rPr>
              <a:t>Pemanfaatan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dana </a:t>
            </a:r>
            <a:r>
              <a:rPr sz="1100" spc="-20" dirty="0">
                <a:latin typeface="Trebuchet MS"/>
                <a:cs typeface="Trebuchet MS"/>
              </a:rPr>
              <a:t>untuk </a:t>
            </a:r>
            <a:r>
              <a:rPr sz="1100" dirty="0">
                <a:latin typeface="Trebuchet MS"/>
                <a:cs typeface="Trebuchet MS"/>
              </a:rPr>
              <a:t>penerapan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b="1" spc="-10" dirty="0">
                <a:latin typeface="Trebuchet MS"/>
                <a:cs typeface="Trebuchet MS"/>
              </a:rPr>
              <a:t>pembelajaran </a:t>
            </a:r>
            <a:r>
              <a:rPr sz="1100" b="1" spc="-20" dirty="0">
                <a:latin typeface="Trebuchet MS"/>
                <a:cs typeface="Trebuchet MS"/>
              </a:rPr>
              <a:t>mendalam</a:t>
            </a:r>
            <a:r>
              <a:rPr sz="1100" b="1" spc="-25" dirty="0">
                <a:latin typeface="Trebuchet MS"/>
                <a:cs typeface="Trebuchet MS"/>
              </a:rPr>
              <a:t> dan </a:t>
            </a:r>
            <a:r>
              <a:rPr sz="1100" b="1" dirty="0">
                <a:latin typeface="Trebuchet MS"/>
                <a:cs typeface="Trebuchet MS"/>
              </a:rPr>
              <a:t>koding/kecerdasan</a:t>
            </a:r>
            <a:r>
              <a:rPr sz="1100" b="1" spc="-110" dirty="0">
                <a:latin typeface="Trebuchet MS"/>
                <a:cs typeface="Trebuchet MS"/>
              </a:rPr>
              <a:t> </a:t>
            </a:r>
            <a:r>
              <a:rPr sz="1100" b="1" spc="-20" dirty="0">
                <a:latin typeface="Trebuchet MS"/>
                <a:cs typeface="Trebuchet MS"/>
              </a:rPr>
              <a:t>artifisial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99" y="0"/>
            <a:ext cx="9141460" cy="5133975"/>
            <a:chOff x="2999" y="0"/>
            <a:chExt cx="9141460" cy="5133975"/>
          </a:xfrm>
        </p:grpSpPr>
        <p:sp>
          <p:nvSpPr>
            <p:cNvPr id="3" name="object 3"/>
            <p:cNvSpPr/>
            <p:nvPr/>
          </p:nvSpPr>
          <p:spPr>
            <a:xfrm>
              <a:off x="2999" y="0"/>
              <a:ext cx="9141460" cy="5133975"/>
            </a:xfrm>
            <a:custGeom>
              <a:avLst/>
              <a:gdLst/>
              <a:ahLst/>
              <a:cxnLst/>
              <a:rect l="l" t="t" r="r" b="b"/>
              <a:pathLst>
                <a:path w="9141460" h="5133975">
                  <a:moveTo>
                    <a:pt x="0" y="0"/>
                  </a:moveTo>
                  <a:lnTo>
                    <a:pt x="0" y="5133899"/>
                  </a:lnTo>
                  <a:lnTo>
                    <a:pt x="9141000" y="5133899"/>
                  </a:lnTo>
                  <a:lnTo>
                    <a:pt x="9141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EAE9">
                <a:alpha val="2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6750" y="2098763"/>
              <a:ext cx="8372475" cy="2252980"/>
            </a:xfrm>
            <a:custGeom>
              <a:avLst/>
              <a:gdLst/>
              <a:ahLst/>
              <a:cxnLst/>
              <a:rect l="l" t="t" r="r" b="b"/>
              <a:pathLst>
                <a:path w="8372475" h="2252979">
                  <a:moveTo>
                    <a:pt x="8372348" y="990612"/>
                  </a:moveTo>
                  <a:lnTo>
                    <a:pt x="0" y="990612"/>
                  </a:lnTo>
                  <a:lnTo>
                    <a:pt x="0" y="2252713"/>
                  </a:lnTo>
                  <a:lnTo>
                    <a:pt x="8372348" y="2252713"/>
                  </a:lnTo>
                  <a:lnTo>
                    <a:pt x="8372348" y="990612"/>
                  </a:lnTo>
                  <a:close/>
                </a:path>
                <a:path w="8372475" h="2252979">
                  <a:moveTo>
                    <a:pt x="8372348" y="0"/>
                  </a:moveTo>
                  <a:lnTo>
                    <a:pt x="0" y="0"/>
                  </a:lnTo>
                  <a:lnTo>
                    <a:pt x="0" y="962698"/>
                  </a:lnTo>
                  <a:lnTo>
                    <a:pt x="8372348" y="962698"/>
                  </a:lnTo>
                  <a:lnTo>
                    <a:pt x="8372348" y="0"/>
                  </a:lnTo>
                  <a:close/>
                </a:path>
              </a:pathLst>
            </a:custGeom>
            <a:solidFill>
              <a:srgbClr val="85EAE9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910" y="191261"/>
            <a:ext cx="4324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Sasaran,</a:t>
            </a:r>
            <a:r>
              <a:rPr spc="-30" dirty="0"/>
              <a:t> </a:t>
            </a:r>
            <a:r>
              <a:rPr dirty="0"/>
              <a:t>Besaran,</a:t>
            </a:r>
            <a:r>
              <a:rPr spc="-40" dirty="0"/>
              <a:t> </a:t>
            </a:r>
            <a:r>
              <a:rPr dirty="0"/>
              <a:t>dan</a:t>
            </a:r>
            <a:r>
              <a:rPr spc="-30" dirty="0"/>
              <a:t> </a:t>
            </a:r>
            <a:r>
              <a:rPr dirty="0"/>
              <a:t>Pemanfaatan</a:t>
            </a:r>
            <a:r>
              <a:rPr spc="-30" dirty="0"/>
              <a:t> </a:t>
            </a:r>
            <a:r>
              <a:rPr spc="-20" dirty="0"/>
              <a:t>Dana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7150" y="1122387"/>
            <a:ext cx="8982710" cy="963294"/>
            <a:chOff x="57150" y="1122387"/>
            <a:chExt cx="8982710" cy="963294"/>
          </a:xfrm>
        </p:grpSpPr>
        <p:sp>
          <p:nvSpPr>
            <p:cNvPr id="7" name="object 7"/>
            <p:cNvSpPr/>
            <p:nvPr/>
          </p:nvSpPr>
          <p:spPr>
            <a:xfrm>
              <a:off x="330250" y="1122387"/>
              <a:ext cx="8709025" cy="963294"/>
            </a:xfrm>
            <a:custGeom>
              <a:avLst/>
              <a:gdLst/>
              <a:ahLst/>
              <a:cxnLst/>
              <a:rect l="l" t="t" r="r" b="b"/>
              <a:pathLst>
                <a:path w="8709025" h="963294">
                  <a:moveTo>
                    <a:pt x="8709025" y="0"/>
                  </a:moveTo>
                  <a:lnTo>
                    <a:pt x="0" y="0"/>
                  </a:lnTo>
                  <a:lnTo>
                    <a:pt x="0" y="962698"/>
                  </a:lnTo>
                  <a:lnTo>
                    <a:pt x="8709025" y="962698"/>
                  </a:lnTo>
                  <a:lnTo>
                    <a:pt x="8709025" y="0"/>
                  </a:lnTo>
                  <a:close/>
                </a:path>
              </a:pathLst>
            </a:custGeom>
            <a:solidFill>
              <a:srgbClr val="85EAE9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150" y="1122425"/>
              <a:ext cx="1639570" cy="938530"/>
            </a:xfrm>
            <a:custGeom>
              <a:avLst/>
              <a:gdLst/>
              <a:ahLst/>
              <a:cxnLst/>
              <a:rect l="l" t="t" r="r" b="b"/>
              <a:pathLst>
                <a:path w="1639570" h="938530">
                  <a:moveTo>
                    <a:pt x="1639443" y="0"/>
                  </a:moveTo>
                  <a:lnTo>
                    <a:pt x="1639062" y="0"/>
                  </a:lnTo>
                  <a:lnTo>
                    <a:pt x="153657" y="0"/>
                  </a:lnTo>
                  <a:lnTo>
                    <a:pt x="130934" y="5081"/>
                  </a:lnTo>
                  <a:lnTo>
                    <a:pt x="88847" y="43567"/>
                  </a:lnTo>
                  <a:lnTo>
                    <a:pt x="52817" y="115003"/>
                  </a:lnTo>
                  <a:lnTo>
                    <a:pt x="37665" y="161273"/>
                  </a:lnTo>
                  <a:lnTo>
                    <a:pt x="24736" y="213615"/>
                  </a:lnTo>
                  <a:lnTo>
                    <a:pt x="14269" y="271307"/>
                  </a:lnTo>
                  <a:lnTo>
                    <a:pt x="6499" y="333628"/>
                  </a:lnTo>
                  <a:lnTo>
                    <a:pt x="1664" y="399854"/>
                  </a:lnTo>
                  <a:lnTo>
                    <a:pt x="0" y="469264"/>
                  </a:lnTo>
                  <a:lnTo>
                    <a:pt x="1664" y="538646"/>
                  </a:lnTo>
                  <a:lnTo>
                    <a:pt x="6499" y="604855"/>
                  </a:lnTo>
                  <a:lnTo>
                    <a:pt x="14269" y="667167"/>
                  </a:lnTo>
                  <a:lnTo>
                    <a:pt x="24736" y="724858"/>
                  </a:lnTo>
                  <a:lnTo>
                    <a:pt x="37665" y="777204"/>
                  </a:lnTo>
                  <a:lnTo>
                    <a:pt x="52817" y="823483"/>
                  </a:lnTo>
                  <a:lnTo>
                    <a:pt x="69957" y="862970"/>
                  </a:lnTo>
                  <a:lnTo>
                    <a:pt x="109252" y="918675"/>
                  </a:lnTo>
                  <a:lnTo>
                    <a:pt x="153657" y="938530"/>
                  </a:lnTo>
                  <a:lnTo>
                    <a:pt x="1639443" y="938530"/>
                  </a:lnTo>
                  <a:lnTo>
                    <a:pt x="1639443" y="0"/>
                  </a:lnTo>
                  <a:close/>
                </a:path>
              </a:pathLst>
            </a:custGeom>
            <a:solidFill>
              <a:srgbClr val="37C8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3663" y="796874"/>
            <a:ext cx="38417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181818"/>
                </a:solidFill>
                <a:latin typeface="Arial"/>
                <a:cs typeface="Arial"/>
              </a:rPr>
              <a:t>Jenis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4370" y="781634"/>
            <a:ext cx="127190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181818"/>
                </a:solidFill>
                <a:latin typeface="Arial"/>
                <a:cs typeface="Arial"/>
              </a:rPr>
              <a:t>Syarat</a:t>
            </a:r>
            <a:r>
              <a:rPr sz="1100" b="1" spc="-1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81818"/>
                </a:solidFill>
                <a:latin typeface="Arial"/>
                <a:cs typeface="Arial"/>
              </a:rPr>
              <a:t>dan</a:t>
            </a:r>
            <a:r>
              <a:rPr sz="1100" b="1" spc="-10" dirty="0">
                <a:solidFill>
                  <a:srgbClr val="181818"/>
                </a:solidFill>
                <a:latin typeface="Arial"/>
                <a:cs typeface="Arial"/>
              </a:rPr>
              <a:t> Kriteria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5657" y="781634"/>
            <a:ext cx="20453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181818"/>
                </a:solidFill>
                <a:latin typeface="Arial"/>
                <a:cs typeface="Arial"/>
              </a:rPr>
              <a:t>Komponen</a:t>
            </a:r>
            <a:r>
              <a:rPr sz="1100" b="1" spc="-5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81818"/>
                </a:solidFill>
                <a:latin typeface="Arial"/>
                <a:cs typeface="Arial"/>
              </a:rPr>
              <a:t>Pemanfaatan</a:t>
            </a:r>
            <a:r>
              <a:rPr sz="1100" b="1" spc="-6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181818"/>
                </a:solidFill>
                <a:latin typeface="Arial"/>
                <a:cs typeface="Arial"/>
              </a:rPr>
              <a:t>Dana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5535" y="1239773"/>
            <a:ext cx="2472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90500" algn="l"/>
              </a:tabLst>
            </a:pPr>
            <a:r>
              <a:rPr sz="1000" dirty="0">
                <a:latin typeface="Roboto"/>
                <a:cs typeface="Roboto"/>
              </a:rPr>
              <a:t>penerima</a:t>
            </a:r>
            <a:r>
              <a:rPr sz="1000" spc="-5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Dana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BOP</a:t>
            </a:r>
            <a:r>
              <a:rPr sz="1000" spc="-4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PAUD</a:t>
            </a:r>
            <a:r>
              <a:rPr sz="1000" spc="-4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Reguler</a:t>
            </a:r>
            <a:endParaRPr sz="1000">
              <a:latin typeface="Roboto"/>
              <a:cs typeface="Roboto"/>
            </a:endParaRPr>
          </a:p>
          <a:p>
            <a:pPr marL="190500" marR="5080" indent="-178435">
              <a:lnSpc>
                <a:spcPct val="100000"/>
              </a:lnSpc>
              <a:buAutoNum type="arabicPeriod"/>
              <a:tabLst>
                <a:tab pos="190500" algn="l"/>
              </a:tabLst>
            </a:pPr>
            <a:r>
              <a:rPr sz="1000" spc="-10" dirty="0">
                <a:latin typeface="Roboto"/>
                <a:cs typeface="Roboto"/>
              </a:rPr>
              <a:t>satuan</a:t>
            </a:r>
            <a:r>
              <a:rPr sz="100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pendidikan memiliki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pengalaman melaksanakan </a:t>
            </a:r>
            <a:r>
              <a:rPr sz="1000" dirty="0">
                <a:latin typeface="Roboto"/>
                <a:cs typeface="Roboto"/>
              </a:rPr>
              <a:t>program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prioritas Kementerian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dalam</a:t>
            </a:r>
            <a:r>
              <a:rPr sz="1000" spc="-1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3</a:t>
            </a:r>
            <a:r>
              <a:rPr sz="1000" spc="-3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tahun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terakhir.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88657" y="1195578"/>
            <a:ext cx="22072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Roboto"/>
                <a:cs typeface="Roboto"/>
              </a:rPr>
              <a:t>Kegiatan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Pembelajaran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Mendalam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25" dirty="0">
                <a:latin typeface="Roboto"/>
                <a:cs typeface="Roboto"/>
              </a:rPr>
              <a:t>dan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88657" y="1347978"/>
            <a:ext cx="22764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Roboto"/>
                <a:cs typeface="Roboto"/>
              </a:rPr>
              <a:t>Kegiatan</a:t>
            </a:r>
            <a:r>
              <a:rPr sz="1000" spc="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Pembelajaran</a:t>
            </a:r>
            <a:r>
              <a:rPr sz="1000" spc="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Koding/KA</a:t>
            </a:r>
            <a:r>
              <a:rPr sz="1000" dirty="0">
                <a:latin typeface="Roboto"/>
                <a:cs typeface="Roboto"/>
              </a:rPr>
              <a:t> </a:t>
            </a:r>
            <a:r>
              <a:rPr sz="1000" spc="-20" dirty="0">
                <a:latin typeface="Roboto"/>
                <a:cs typeface="Roboto"/>
              </a:rPr>
              <a:t>yang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88657" y="1500378"/>
            <a:ext cx="203771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Roboto"/>
                <a:cs typeface="Roboto"/>
              </a:rPr>
              <a:t>mencakup:</a:t>
            </a:r>
            <a:r>
              <a:rPr sz="1000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pelatihan,</a:t>
            </a:r>
            <a:r>
              <a:rPr sz="1000" b="1" spc="25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penyediaan </a:t>
            </a:r>
            <a:r>
              <a:rPr sz="1000" b="1" dirty="0">
                <a:latin typeface="Roboto"/>
                <a:cs typeface="Roboto"/>
              </a:rPr>
              <a:t>perangkat</a:t>
            </a:r>
            <a:r>
              <a:rPr sz="1000" b="1" spc="-1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ajar,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dan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pengembangan digitalisasi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68170" y="2199258"/>
            <a:ext cx="28975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90500" algn="l"/>
              </a:tabLst>
            </a:pPr>
            <a:r>
              <a:rPr sz="1000" dirty="0">
                <a:latin typeface="Roboto"/>
                <a:cs typeface="Roboto"/>
              </a:rPr>
              <a:t>penerima</a:t>
            </a:r>
            <a:r>
              <a:rPr sz="1000" spc="-4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Dana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BOP</a:t>
            </a:r>
            <a:r>
              <a:rPr sz="1000" spc="-3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Kesetaraan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Reguler;</a:t>
            </a:r>
            <a:endParaRPr sz="1000">
              <a:latin typeface="Roboto"/>
              <a:cs typeface="Roboto"/>
            </a:endParaRPr>
          </a:p>
          <a:p>
            <a:pPr marL="190500" marR="5080" indent="-178435">
              <a:lnSpc>
                <a:spcPct val="100000"/>
              </a:lnSpc>
              <a:buAutoNum type="arabicPeriod"/>
              <a:tabLst>
                <a:tab pos="190500" algn="l"/>
              </a:tabLst>
            </a:pPr>
            <a:r>
              <a:rPr sz="1000" spc="-10" dirty="0">
                <a:latin typeface="Roboto"/>
                <a:cs typeface="Roboto"/>
              </a:rPr>
              <a:t>termasuk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15%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Satuan Pendidikan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yang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memiliki kinerja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terbaik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dari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Satuan</a:t>
            </a:r>
            <a:r>
              <a:rPr sz="100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Pendidikan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20" dirty="0">
                <a:latin typeface="Roboto"/>
                <a:cs typeface="Roboto"/>
              </a:rPr>
              <a:t>yang </a:t>
            </a:r>
            <a:r>
              <a:rPr sz="1000" spc="-10" dirty="0">
                <a:latin typeface="Roboto"/>
                <a:cs typeface="Roboto"/>
              </a:rPr>
              <a:t>melaksanakan</a:t>
            </a:r>
            <a:r>
              <a:rPr sz="1000" spc="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asesmen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nasional </a:t>
            </a:r>
            <a:r>
              <a:rPr sz="1000" dirty="0">
                <a:latin typeface="Roboto"/>
                <a:cs typeface="Roboto"/>
              </a:rPr>
              <a:t>di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wilayah pemerintah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daerah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sesuai</a:t>
            </a:r>
            <a:r>
              <a:rPr sz="1000" spc="-4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kewenangan*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79514" y="2262631"/>
            <a:ext cx="187706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Roboto"/>
                <a:cs typeface="Roboto"/>
              </a:rPr>
              <a:t>Kegiatan</a:t>
            </a:r>
            <a:r>
              <a:rPr sz="100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Pembelajaran </a:t>
            </a:r>
            <a:r>
              <a:rPr sz="1000" dirty="0">
                <a:latin typeface="Roboto"/>
                <a:cs typeface="Roboto"/>
              </a:rPr>
              <a:t>Mendalam</a:t>
            </a:r>
            <a:r>
              <a:rPr sz="1000" spc="-5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yang</a:t>
            </a:r>
            <a:r>
              <a:rPr sz="1000" spc="-5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mencakup </a:t>
            </a:r>
            <a:r>
              <a:rPr sz="1000" b="1" spc="-10" dirty="0">
                <a:latin typeface="Roboto"/>
                <a:cs typeface="Roboto"/>
              </a:rPr>
              <a:t>pelatihan,</a:t>
            </a:r>
            <a:r>
              <a:rPr sz="1000" b="1" dirty="0">
                <a:latin typeface="Roboto"/>
                <a:cs typeface="Roboto"/>
              </a:rPr>
              <a:t> penyediaan</a:t>
            </a:r>
            <a:r>
              <a:rPr sz="1000" b="1" spc="-20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perangkat </a:t>
            </a:r>
            <a:r>
              <a:rPr sz="1000" b="1" dirty="0">
                <a:latin typeface="Roboto"/>
                <a:cs typeface="Roboto"/>
              </a:rPr>
              <a:t>ajar,</a:t>
            </a:r>
            <a:r>
              <a:rPr sz="1000" b="1" spc="-2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dan</a:t>
            </a:r>
            <a:r>
              <a:rPr sz="1000" b="1" spc="-25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pengembangan digitalisasi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150" y="2113026"/>
            <a:ext cx="1639570" cy="938530"/>
          </a:xfrm>
          <a:custGeom>
            <a:avLst/>
            <a:gdLst/>
            <a:ahLst/>
            <a:cxnLst/>
            <a:rect l="l" t="t" r="r" b="b"/>
            <a:pathLst>
              <a:path w="1639570" h="938530">
                <a:moveTo>
                  <a:pt x="1639443" y="0"/>
                </a:moveTo>
                <a:lnTo>
                  <a:pt x="1639062" y="0"/>
                </a:lnTo>
                <a:lnTo>
                  <a:pt x="153657" y="0"/>
                </a:lnTo>
                <a:lnTo>
                  <a:pt x="130934" y="5081"/>
                </a:lnTo>
                <a:lnTo>
                  <a:pt x="88847" y="43567"/>
                </a:lnTo>
                <a:lnTo>
                  <a:pt x="52817" y="115003"/>
                </a:lnTo>
                <a:lnTo>
                  <a:pt x="37665" y="161273"/>
                </a:lnTo>
                <a:lnTo>
                  <a:pt x="24736" y="213615"/>
                </a:lnTo>
                <a:lnTo>
                  <a:pt x="14269" y="271307"/>
                </a:lnTo>
                <a:lnTo>
                  <a:pt x="6499" y="333628"/>
                </a:lnTo>
                <a:lnTo>
                  <a:pt x="1664" y="399854"/>
                </a:lnTo>
                <a:lnTo>
                  <a:pt x="0" y="469265"/>
                </a:lnTo>
                <a:lnTo>
                  <a:pt x="1664" y="538646"/>
                </a:lnTo>
                <a:lnTo>
                  <a:pt x="6499" y="604855"/>
                </a:lnTo>
                <a:lnTo>
                  <a:pt x="14269" y="667167"/>
                </a:lnTo>
                <a:lnTo>
                  <a:pt x="24736" y="724858"/>
                </a:lnTo>
                <a:lnTo>
                  <a:pt x="37665" y="777204"/>
                </a:lnTo>
                <a:lnTo>
                  <a:pt x="52817" y="823483"/>
                </a:lnTo>
                <a:lnTo>
                  <a:pt x="69957" y="862970"/>
                </a:lnTo>
                <a:lnTo>
                  <a:pt x="109252" y="918675"/>
                </a:lnTo>
                <a:lnTo>
                  <a:pt x="153657" y="938530"/>
                </a:lnTo>
                <a:lnTo>
                  <a:pt x="1639443" y="938530"/>
                </a:lnTo>
                <a:lnTo>
                  <a:pt x="1639443" y="0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4030" y="4488129"/>
            <a:ext cx="8762365" cy="492759"/>
          </a:xfrm>
          <a:prstGeom prst="rect">
            <a:avLst/>
          </a:prstGeom>
          <a:solidFill>
            <a:srgbClr val="F1EAEA">
              <a:alpha val="38038"/>
            </a:srgbClr>
          </a:solidFill>
        </p:spPr>
        <p:txBody>
          <a:bodyPr vert="horz" wrap="square" lIns="0" tIns="84455" rIns="0" bIns="0" rtlCol="0">
            <a:spAutoFit/>
          </a:bodyPr>
          <a:lstStyle/>
          <a:p>
            <a:pPr marL="91440" marR="478790">
              <a:lnSpc>
                <a:spcPct val="101000"/>
              </a:lnSpc>
              <a:spcBef>
                <a:spcPts val="665"/>
              </a:spcBef>
            </a:pPr>
            <a:r>
              <a:rPr sz="1000" spc="-10" dirty="0">
                <a:latin typeface="Roboto"/>
                <a:cs typeface="Roboto"/>
              </a:rPr>
              <a:t>*Kinerja</a:t>
            </a:r>
            <a:r>
              <a:rPr sz="1000" spc="-4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terbaik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berdasarkan</a:t>
            </a:r>
            <a:r>
              <a:rPr sz="1000" spc="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hasil</a:t>
            </a:r>
            <a:r>
              <a:rPr sz="1000" spc="-3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atau</a:t>
            </a:r>
            <a:r>
              <a:rPr sz="1000" spc="-10" dirty="0">
                <a:latin typeface="Roboto"/>
                <a:cs typeface="Roboto"/>
              </a:rPr>
              <a:t> peningkatan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rapor</a:t>
            </a:r>
            <a:r>
              <a:rPr sz="1000" spc="-10" dirty="0">
                <a:latin typeface="Roboto"/>
                <a:cs typeface="Roboto"/>
              </a:rPr>
              <a:t> pendidikan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(indikator kualitas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pembelajaran </a:t>
            </a:r>
            <a:r>
              <a:rPr sz="1000" dirty="0">
                <a:latin typeface="Roboto"/>
                <a:cs typeface="Roboto"/>
              </a:rPr>
              <a:t>dan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hasil</a:t>
            </a:r>
            <a:r>
              <a:rPr sz="1000" spc="-4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belajar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dari</a:t>
            </a:r>
            <a:r>
              <a:rPr sz="1000" spc="1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profil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pendidikan)</a:t>
            </a:r>
            <a:r>
              <a:rPr sz="1000" spc="-25" dirty="0">
                <a:latin typeface="Roboto"/>
                <a:cs typeface="Roboto"/>
              </a:rPr>
              <a:t> dan </a:t>
            </a:r>
            <a:r>
              <a:rPr sz="1000" spc="-10" dirty="0">
                <a:latin typeface="Roboto"/>
                <a:cs typeface="Roboto"/>
              </a:rPr>
              <a:t>indeks</a:t>
            </a:r>
            <a:r>
              <a:rPr sz="1000" spc="-4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status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ekonomi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dan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sosial</a:t>
            </a:r>
            <a:r>
              <a:rPr sz="1000" spc="-40" dirty="0">
                <a:latin typeface="Roboto"/>
                <a:cs typeface="Roboto"/>
              </a:rPr>
              <a:t> </a:t>
            </a:r>
            <a:r>
              <a:rPr sz="1000" spc="-20" dirty="0">
                <a:latin typeface="Roboto"/>
                <a:cs typeface="Roboto"/>
              </a:rPr>
              <a:t>(SES)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68170" y="3190112"/>
            <a:ext cx="303276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90500" algn="l"/>
              </a:tabLst>
            </a:pPr>
            <a:r>
              <a:rPr sz="1000" dirty="0">
                <a:latin typeface="Roboto"/>
                <a:cs typeface="Roboto"/>
              </a:rPr>
              <a:t>penerima</a:t>
            </a:r>
            <a:r>
              <a:rPr sz="1000" spc="-5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Dana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BOS</a:t>
            </a:r>
            <a:r>
              <a:rPr sz="1000" spc="-4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Reguler;</a:t>
            </a:r>
            <a:endParaRPr sz="1000">
              <a:latin typeface="Roboto"/>
              <a:cs typeface="Roboto"/>
            </a:endParaRPr>
          </a:p>
          <a:p>
            <a:pPr marL="190500" marR="5080" indent="-178435">
              <a:lnSpc>
                <a:spcPct val="100000"/>
              </a:lnSpc>
              <a:buAutoNum type="arabicPeriod"/>
              <a:tabLst>
                <a:tab pos="190500" algn="l"/>
              </a:tabLst>
            </a:pPr>
            <a:r>
              <a:rPr sz="1000" spc="-10" dirty="0">
                <a:latin typeface="Roboto"/>
                <a:cs typeface="Roboto"/>
              </a:rPr>
              <a:t>termasuk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15%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Satuan Pendidikan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yang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memiliki kinerja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terbaik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dari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Satuan</a:t>
            </a:r>
            <a:r>
              <a:rPr sz="100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Pendidikan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20" dirty="0">
                <a:latin typeface="Roboto"/>
                <a:cs typeface="Roboto"/>
              </a:rPr>
              <a:t>yang </a:t>
            </a:r>
            <a:r>
              <a:rPr sz="1000" spc="-10" dirty="0">
                <a:latin typeface="Roboto"/>
                <a:cs typeface="Roboto"/>
              </a:rPr>
              <a:t>melaksanakan</a:t>
            </a:r>
            <a:r>
              <a:rPr sz="1000" dirty="0">
                <a:latin typeface="Roboto"/>
                <a:cs typeface="Roboto"/>
              </a:rPr>
              <a:t> asesmen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nasional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di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wilayah pemerintah</a:t>
            </a:r>
            <a:r>
              <a:rPr sz="1000" spc="-3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daerah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sesuai</a:t>
            </a:r>
            <a:r>
              <a:rPr sz="1000" spc="-4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kewenangan;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dan/atau*</a:t>
            </a:r>
            <a:endParaRPr sz="1000">
              <a:latin typeface="Roboto"/>
              <a:cs typeface="Roboto"/>
            </a:endParaRPr>
          </a:p>
          <a:p>
            <a:pPr marL="190500" marR="262255" indent="-178435">
              <a:lnSpc>
                <a:spcPct val="100000"/>
              </a:lnSpc>
              <a:buAutoNum type="arabicPeriod"/>
              <a:tabLst>
                <a:tab pos="190500" algn="l"/>
              </a:tabLst>
            </a:pPr>
            <a:r>
              <a:rPr sz="1000" spc="-10" dirty="0">
                <a:latin typeface="Roboto"/>
                <a:cs typeface="Roboto"/>
              </a:rPr>
              <a:t>memiliki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pengalaman</a:t>
            </a:r>
            <a:r>
              <a:rPr sz="1000" spc="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melaksanakan</a:t>
            </a:r>
            <a:r>
              <a:rPr sz="1000" spc="40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program prioritas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Kementerian</a:t>
            </a:r>
            <a:r>
              <a:rPr sz="1000" spc="-3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dalam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3</a:t>
            </a:r>
            <a:r>
              <a:rPr sz="1000" spc="-3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tahun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terakhir.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150" y="3103626"/>
            <a:ext cx="1639570" cy="1263015"/>
          </a:xfrm>
          <a:custGeom>
            <a:avLst/>
            <a:gdLst/>
            <a:ahLst/>
            <a:cxnLst/>
            <a:rect l="l" t="t" r="r" b="b"/>
            <a:pathLst>
              <a:path w="1639570" h="1263014">
                <a:moveTo>
                  <a:pt x="1639443" y="0"/>
                </a:moveTo>
                <a:lnTo>
                  <a:pt x="1639062" y="0"/>
                </a:lnTo>
                <a:lnTo>
                  <a:pt x="153657" y="0"/>
                </a:lnTo>
                <a:lnTo>
                  <a:pt x="135724" y="4242"/>
                </a:lnTo>
                <a:lnTo>
                  <a:pt x="101806" y="36768"/>
                </a:lnTo>
                <a:lnTo>
                  <a:pt x="71251" y="98201"/>
                </a:lnTo>
                <a:lnTo>
                  <a:pt x="57522" y="138579"/>
                </a:lnTo>
                <a:lnTo>
                  <a:pt x="44978" y="184769"/>
                </a:lnTo>
                <a:lnTo>
                  <a:pt x="33733" y="236298"/>
                </a:lnTo>
                <a:lnTo>
                  <a:pt x="23904" y="292695"/>
                </a:lnTo>
                <a:lnTo>
                  <a:pt x="15605" y="353489"/>
                </a:lnTo>
                <a:lnTo>
                  <a:pt x="8950" y="418207"/>
                </a:lnTo>
                <a:lnTo>
                  <a:pt x="4054" y="486378"/>
                </a:lnTo>
                <a:lnTo>
                  <a:pt x="1032" y="557529"/>
                </a:lnTo>
                <a:lnTo>
                  <a:pt x="0" y="631190"/>
                </a:lnTo>
                <a:lnTo>
                  <a:pt x="1032" y="704865"/>
                </a:lnTo>
                <a:lnTo>
                  <a:pt x="4054" y="776030"/>
                </a:lnTo>
                <a:lnTo>
                  <a:pt x="8950" y="844211"/>
                </a:lnTo>
                <a:lnTo>
                  <a:pt x="15605" y="908938"/>
                </a:lnTo>
                <a:lnTo>
                  <a:pt x="23904" y="969740"/>
                </a:lnTo>
                <a:lnTo>
                  <a:pt x="33733" y="1026143"/>
                </a:lnTo>
                <a:lnTo>
                  <a:pt x="44978" y="1077677"/>
                </a:lnTo>
                <a:lnTo>
                  <a:pt x="57522" y="1123870"/>
                </a:lnTo>
                <a:lnTo>
                  <a:pt x="71251" y="1164251"/>
                </a:lnTo>
                <a:lnTo>
                  <a:pt x="101806" y="1225687"/>
                </a:lnTo>
                <a:lnTo>
                  <a:pt x="135724" y="1258213"/>
                </a:lnTo>
                <a:lnTo>
                  <a:pt x="153657" y="1262456"/>
                </a:lnTo>
                <a:lnTo>
                  <a:pt x="1639443" y="1262456"/>
                </a:lnTo>
                <a:lnTo>
                  <a:pt x="1639443" y="0"/>
                </a:lnTo>
                <a:close/>
              </a:path>
            </a:pathLst>
          </a:custGeom>
          <a:solidFill>
            <a:srgbClr val="F7C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8137" y="1377441"/>
            <a:ext cx="8864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Roboto"/>
                <a:cs typeface="Roboto"/>
              </a:rPr>
              <a:t>BOP</a:t>
            </a:r>
            <a:r>
              <a:rPr sz="14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Roboto"/>
                <a:cs typeface="Roboto"/>
              </a:rPr>
              <a:t>PAUD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Roboto"/>
                <a:cs typeface="Roboto"/>
              </a:rPr>
              <a:t>Kinerja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8137" y="3295650"/>
            <a:ext cx="132334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Roboto"/>
                <a:cs typeface="Roboto"/>
              </a:rPr>
              <a:t>BOS</a:t>
            </a:r>
            <a:r>
              <a:rPr sz="140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Roboto"/>
                <a:cs typeface="Roboto"/>
              </a:rPr>
              <a:t>Kinerja </a:t>
            </a:r>
            <a:r>
              <a:rPr sz="1400" b="1" dirty="0">
                <a:solidFill>
                  <a:srgbClr val="FFFFFF"/>
                </a:solidFill>
                <a:latin typeface="Roboto"/>
                <a:cs typeface="Roboto"/>
              </a:rPr>
              <a:t>Sekolah</a:t>
            </a:r>
            <a:r>
              <a:rPr sz="1400" b="1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Roboto"/>
                <a:cs typeface="Roboto"/>
              </a:rPr>
              <a:t>yang </a:t>
            </a:r>
            <a:r>
              <a:rPr sz="1400" b="1" dirty="0">
                <a:solidFill>
                  <a:srgbClr val="FFFFFF"/>
                </a:solidFill>
                <a:latin typeface="Roboto"/>
                <a:cs typeface="Roboto"/>
              </a:rPr>
              <a:t>Memiliki</a:t>
            </a:r>
            <a:r>
              <a:rPr sz="14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Roboto"/>
                <a:cs typeface="Roboto"/>
              </a:rPr>
              <a:t>Kinerja Terbaik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8137" y="2292223"/>
            <a:ext cx="13284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Roboto"/>
                <a:cs typeface="Roboto"/>
              </a:rPr>
              <a:t>BOP</a:t>
            </a:r>
            <a:r>
              <a:rPr sz="14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Roboto"/>
                <a:cs typeface="Roboto"/>
              </a:rPr>
              <a:t>Kesetaraan Kinerja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64429" y="781634"/>
            <a:ext cx="14935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181818"/>
                </a:solidFill>
                <a:latin typeface="Arial"/>
                <a:cs typeface="Arial"/>
              </a:rPr>
              <a:t>Besaran</a:t>
            </a:r>
            <a:r>
              <a:rPr sz="1100" b="1" spc="-6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81818"/>
                </a:solidFill>
                <a:latin typeface="Arial"/>
                <a:cs typeface="Arial"/>
              </a:rPr>
              <a:t>Alokasi</a:t>
            </a:r>
            <a:r>
              <a:rPr sz="1100" b="1" spc="-3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181818"/>
                </a:solidFill>
                <a:latin typeface="Arial"/>
                <a:cs typeface="Arial"/>
              </a:rPr>
              <a:t>Dana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927600" y="1139659"/>
            <a:ext cx="1739264" cy="3211830"/>
            <a:chOff x="4927600" y="1139659"/>
            <a:chExt cx="1739264" cy="3211830"/>
          </a:xfrm>
        </p:grpSpPr>
        <p:sp>
          <p:nvSpPr>
            <p:cNvPr id="27" name="object 27"/>
            <p:cNvSpPr/>
            <p:nvPr/>
          </p:nvSpPr>
          <p:spPr>
            <a:xfrm>
              <a:off x="4927600" y="1139659"/>
              <a:ext cx="1739264" cy="939165"/>
            </a:xfrm>
            <a:custGeom>
              <a:avLst/>
              <a:gdLst/>
              <a:ahLst/>
              <a:cxnLst/>
              <a:rect l="l" t="t" r="r" b="b"/>
              <a:pathLst>
                <a:path w="1739265" h="939164">
                  <a:moveTo>
                    <a:pt x="1738756" y="0"/>
                  </a:moveTo>
                  <a:lnTo>
                    <a:pt x="0" y="0"/>
                  </a:lnTo>
                  <a:lnTo>
                    <a:pt x="0" y="938695"/>
                  </a:lnTo>
                  <a:lnTo>
                    <a:pt x="1738756" y="938695"/>
                  </a:lnTo>
                  <a:lnTo>
                    <a:pt x="1738756" y="0"/>
                  </a:lnTo>
                  <a:close/>
                </a:path>
              </a:pathLst>
            </a:custGeom>
            <a:solidFill>
              <a:srgbClr val="37C8EE">
                <a:alpha val="1960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27600" y="2130259"/>
              <a:ext cx="1739264" cy="939165"/>
            </a:xfrm>
            <a:custGeom>
              <a:avLst/>
              <a:gdLst/>
              <a:ahLst/>
              <a:cxnLst/>
              <a:rect l="l" t="t" r="r" b="b"/>
              <a:pathLst>
                <a:path w="1739265" h="939164">
                  <a:moveTo>
                    <a:pt x="1738756" y="0"/>
                  </a:moveTo>
                  <a:lnTo>
                    <a:pt x="0" y="0"/>
                  </a:lnTo>
                  <a:lnTo>
                    <a:pt x="0" y="938695"/>
                  </a:lnTo>
                  <a:lnTo>
                    <a:pt x="1738756" y="938695"/>
                  </a:lnTo>
                  <a:lnTo>
                    <a:pt x="1738756" y="0"/>
                  </a:lnTo>
                  <a:close/>
                </a:path>
              </a:pathLst>
            </a:custGeom>
            <a:solidFill>
              <a:srgbClr val="3DDAD7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27600" y="3120821"/>
              <a:ext cx="1739264" cy="1230630"/>
            </a:xfrm>
            <a:custGeom>
              <a:avLst/>
              <a:gdLst/>
              <a:ahLst/>
              <a:cxnLst/>
              <a:rect l="l" t="t" r="r" b="b"/>
              <a:pathLst>
                <a:path w="1739265" h="1230629">
                  <a:moveTo>
                    <a:pt x="1738756" y="0"/>
                  </a:moveTo>
                  <a:lnTo>
                    <a:pt x="0" y="0"/>
                  </a:lnTo>
                  <a:lnTo>
                    <a:pt x="0" y="1230604"/>
                  </a:lnTo>
                  <a:lnTo>
                    <a:pt x="1738756" y="1230604"/>
                  </a:lnTo>
                  <a:lnTo>
                    <a:pt x="1738756" y="0"/>
                  </a:lnTo>
                  <a:close/>
                </a:path>
              </a:pathLst>
            </a:custGeom>
            <a:solidFill>
              <a:srgbClr val="EFDF8A">
                <a:alpha val="3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1392" y="1439684"/>
              <a:ext cx="338327" cy="33831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1392" y="2354084"/>
              <a:ext cx="338327" cy="33831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1392" y="3573233"/>
              <a:ext cx="338327" cy="338315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927600" y="1469593"/>
            <a:ext cx="173926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007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15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juta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27600" y="2384552"/>
            <a:ext cx="173926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07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45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juta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27600" y="3120821"/>
            <a:ext cx="1739264" cy="12306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endParaRPr sz="1200">
              <a:latin typeface="Times New Roman"/>
              <a:cs typeface="Times New Roman"/>
            </a:endParaRPr>
          </a:p>
          <a:p>
            <a:pPr marL="549275">
              <a:lnSpc>
                <a:spcPct val="100000"/>
              </a:lnSpc>
            </a:pPr>
            <a:r>
              <a:rPr sz="1200" b="1" dirty="0">
                <a:latin typeface="Roboto"/>
                <a:cs typeface="Roboto"/>
              </a:rPr>
              <a:t>22,5</a:t>
            </a:r>
            <a:r>
              <a:rPr sz="1200" b="1" spc="-25" dirty="0">
                <a:latin typeface="Roboto"/>
                <a:cs typeface="Roboto"/>
              </a:rPr>
              <a:t> </a:t>
            </a:r>
            <a:r>
              <a:rPr sz="1200" b="1" spc="-10" dirty="0">
                <a:latin typeface="Roboto"/>
                <a:cs typeface="Roboto"/>
              </a:rPr>
              <a:t>juta/SD</a:t>
            </a:r>
            <a:endParaRPr sz="1200">
              <a:latin typeface="Roboto"/>
              <a:cs typeface="Roboto"/>
            </a:endParaRPr>
          </a:p>
          <a:p>
            <a:pPr marL="549275">
              <a:lnSpc>
                <a:spcPct val="100000"/>
              </a:lnSpc>
            </a:pPr>
            <a:r>
              <a:rPr sz="1200" b="1" dirty="0">
                <a:latin typeface="Roboto"/>
                <a:cs typeface="Roboto"/>
              </a:rPr>
              <a:t>35 </a:t>
            </a:r>
            <a:r>
              <a:rPr sz="1200" b="1" spc="-10" dirty="0">
                <a:latin typeface="Roboto"/>
                <a:cs typeface="Roboto"/>
              </a:rPr>
              <a:t>juta/SMP</a:t>
            </a:r>
            <a:endParaRPr sz="1200">
              <a:latin typeface="Roboto"/>
              <a:cs typeface="Roboto"/>
            </a:endParaRPr>
          </a:p>
          <a:p>
            <a:pPr marL="549275">
              <a:lnSpc>
                <a:spcPct val="100000"/>
              </a:lnSpc>
            </a:pPr>
            <a:r>
              <a:rPr sz="1200" b="1" dirty="0">
                <a:latin typeface="Roboto"/>
                <a:cs typeface="Roboto"/>
              </a:rPr>
              <a:t>45</a:t>
            </a:r>
            <a:r>
              <a:rPr sz="1200" b="1" spc="-5" dirty="0">
                <a:latin typeface="Roboto"/>
                <a:cs typeface="Roboto"/>
              </a:rPr>
              <a:t> </a:t>
            </a:r>
            <a:r>
              <a:rPr sz="1200" b="1" spc="-10" dirty="0">
                <a:latin typeface="Roboto"/>
                <a:cs typeface="Roboto"/>
              </a:rPr>
              <a:t>juta/SM</a:t>
            </a:r>
            <a:endParaRPr sz="1200">
              <a:latin typeface="Roboto"/>
              <a:cs typeface="Roboto"/>
            </a:endParaRPr>
          </a:p>
          <a:p>
            <a:pPr marL="54927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Roboto"/>
                <a:cs typeface="Roboto"/>
              </a:rPr>
              <a:t>36,25</a:t>
            </a:r>
            <a:r>
              <a:rPr sz="1200" b="1" spc="-30" dirty="0">
                <a:latin typeface="Roboto"/>
                <a:cs typeface="Roboto"/>
              </a:rPr>
              <a:t> </a:t>
            </a:r>
            <a:r>
              <a:rPr sz="1200" b="1" spc="-10" dirty="0">
                <a:latin typeface="Roboto"/>
                <a:cs typeface="Roboto"/>
              </a:rPr>
              <a:t>juta/SLB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88657" y="3329685"/>
            <a:ext cx="22072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Roboto"/>
                <a:cs typeface="Roboto"/>
              </a:rPr>
              <a:t>Kegiatan</a:t>
            </a:r>
            <a:r>
              <a:rPr sz="1000" spc="-2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Pembelajaran</a:t>
            </a:r>
            <a:r>
              <a:rPr sz="1000" spc="-20" dirty="0">
                <a:latin typeface="Roboto"/>
                <a:cs typeface="Roboto"/>
              </a:rPr>
              <a:t> </a:t>
            </a:r>
            <a:r>
              <a:rPr sz="1000" dirty="0">
                <a:latin typeface="Roboto"/>
                <a:cs typeface="Roboto"/>
              </a:rPr>
              <a:t>Mendalam</a:t>
            </a:r>
            <a:r>
              <a:rPr sz="1000" spc="-15" dirty="0">
                <a:latin typeface="Roboto"/>
                <a:cs typeface="Roboto"/>
              </a:rPr>
              <a:t> </a:t>
            </a:r>
            <a:r>
              <a:rPr sz="1000" spc="-25" dirty="0">
                <a:latin typeface="Roboto"/>
                <a:cs typeface="Roboto"/>
              </a:rPr>
              <a:t>dan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88657" y="3482085"/>
            <a:ext cx="22764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Roboto"/>
                <a:cs typeface="Roboto"/>
              </a:rPr>
              <a:t>Kegiatan</a:t>
            </a:r>
            <a:r>
              <a:rPr sz="1000" spc="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Pembelajaran</a:t>
            </a:r>
            <a:r>
              <a:rPr sz="1000" spc="5" dirty="0">
                <a:latin typeface="Roboto"/>
                <a:cs typeface="Roboto"/>
              </a:rPr>
              <a:t> </a:t>
            </a:r>
            <a:r>
              <a:rPr sz="1000" spc="-10" dirty="0">
                <a:latin typeface="Roboto"/>
                <a:cs typeface="Roboto"/>
              </a:rPr>
              <a:t>Koding/KA</a:t>
            </a:r>
            <a:r>
              <a:rPr sz="1000" dirty="0">
                <a:latin typeface="Roboto"/>
                <a:cs typeface="Roboto"/>
              </a:rPr>
              <a:t> </a:t>
            </a:r>
            <a:r>
              <a:rPr sz="1000" spc="-20" dirty="0">
                <a:latin typeface="Roboto"/>
                <a:cs typeface="Roboto"/>
              </a:rPr>
              <a:t>yang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88657" y="3634485"/>
            <a:ext cx="203771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Roboto"/>
                <a:cs typeface="Roboto"/>
              </a:rPr>
              <a:t>mencakup:</a:t>
            </a:r>
            <a:r>
              <a:rPr sz="1000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pelatihan,</a:t>
            </a:r>
            <a:r>
              <a:rPr sz="1000" b="1" spc="25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penyediaan </a:t>
            </a:r>
            <a:r>
              <a:rPr sz="1000" b="1" dirty="0">
                <a:latin typeface="Roboto"/>
                <a:cs typeface="Roboto"/>
              </a:rPr>
              <a:t>perangkat</a:t>
            </a:r>
            <a:r>
              <a:rPr sz="1000" b="1" spc="-15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ajar,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dirty="0">
                <a:latin typeface="Roboto"/>
                <a:cs typeface="Roboto"/>
              </a:rPr>
              <a:t>dan</a:t>
            </a:r>
            <a:r>
              <a:rPr sz="1000" b="1" spc="-30" dirty="0">
                <a:latin typeface="Roboto"/>
                <a:cs typeface="Roboto"/>
              </a:rPr>
              <a:t> </a:t>
            </a:r>
            <a:r>
              <a:rPr sz="1000" b="1" spc="-10" dirty="0">
                <a:latin typeface="Roboto"/>
                <a:cs typeface="Roboto"/>
              </a:rPr>
              <a:t>pengembangan digitalisasi</a:t>
            </a:r>
            <a:endParaRPr sz="1000">
              <a:latin typeface="Roboto"/>
              <a:cs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782" y="1737817"/>
            <a:ext cx="4269105" cy="1276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100" spc="-70" dirty="0">
                <a:solidFill>
                  <a:srgbClr val="E7E6E6"/>
                </a:solidFill>
                <a:latin typeface="Trebuchet MS"/>
                <a:cs typeface="Trebuchet MS"/>
              </a:rPr>
              <a:t>Tindak</a:t>
            </a:r>
            <a:r>
              <a:rPr sz="4100" spc="-260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4100" spc="-110" dirty="0">
                <a:solidFill>
                  <a:srgbClr val="E7E6E6"/>
                </a:solidFill>
                <a:latin typeface="Trebuchet MS"/>
                <a:cs typeface="Trebuchet MS"/>
              </a:rPr>
              <a:t>Lanjut</a:t>
            </a:r>
            <a:r>
              <a:rPr sz="4100" spc="-254" dirty="0">
                <a:solidFill>
                  <a:srgbClr val="E7E6E6"/>
                </a:solidFill>
                <a:latin typeface="Trebuchet MS"/>
                <a:cs typeface="Trebuchet MS"/>
              </a:rPr>
              <a:t> </a:t>
            </a:r>
            <a:r>
              <a:rPr sz="4100" spc="-25" dirty="0">
                <a:solidFill>
                  <a:srgbClr val="E7E6E6"/>
                </a:solidFill>
                <a:latin typeface="Trebuchet MS"/>
                <a:cs typeface="Trebuchet MS"/>
              </a:rPr>
              <a:t>dan </a:t>
            </a:r>
            <a:r>
              <a:rPr sz="4100" spc="-10" dirty="0">
                <a:solidFill>
                  <a:srgbClr val="E7E6E6"/>
                </a:solidFill>
                <a:latin typeface="Trebuchet MS"/>
                <a:cs typeface="Trebuchet MS"/>
              </a:rPr>
              <a:t>Implementasi</a:t>
            </a:r>
            <a:endParaRPr sz="41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872</Words>
  <Application>Microsoft Office PowerPoint</Application>
  <PresentationFormat>On-screen Show (16:9)</PresentationFormat>
  <Paragraphs>140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Referensi Dana BOSP</vt:lpstr>
      <vt:lpstr>Oleh karena itu, diperlukan reformasi kebijakan dana BOSP yang berorientasi pada peningkatan layanan mutu pendidikan</vt:lpstr>
      <vt:lpstr>Rasionalisasi Perubahan Kebijakan BOP PAUD Reguler, BOS Reguler, dan BOP Kesetaraan Reguler</vt:lpstr>
      <vt:lpstr>Rasionalisasi Kebijakan BOP PAUD Reguler, BOS Reguler, dan BOP Kesetaraan Reguler</vt:lpstr>
      <vt:lpstr>Rasionalisasi Perubahan Kebijakan BOP PAUD Kinerja, BOP Kesetaraan Kinerja, dan BOS Kinerja Sekolah yang Memiliki Kinerja Terbaik</vt:lpstr>
      <vt:lpstr>Rasionalisasi Kebijakan BOP PAUD Kinerja, BOP Kesetaraan Kinerja, dan BOS Kinerja Sekolah yang Memiliki Kinerja Terbaik</vt:lpstr>
      <vt:lpstr>Sasaran, Besaran, dan Pemanfaatan Dana</vt:lpstr>
      <vt:lpstr>Tindak Lanjut dan Implementasi</vt:lpstr>
      <vt:lpstr>Surat Edaran Sekretaris Jenderal No:9 Tahun 2025:  Pelaksanaan Teknis Implementasi Dana BOSP Tahun Anggaran 2025</vt:lpstr>
      <vt:lpstr>Penyaluran Dana BOSP Reguler Tahap II dimulai bulan Juli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Emy Halida</cp:lastModifiedBy>
  <cp:revision>4</cp:revision>
  <dcterms:created xsi:type="dcterms:W3CDTF">2025-06-11T04:51:59Z</dcterms:created>
  <dcterms:modified xsi:type="dcterms:W3CDTF">2025-06-15T15:38:47Z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2025-06-11T00:00:00Z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2025-06-11T00:00:00Z</vt:filetime>
  </property>
  <property fmtid="{D5CDD505-2E9C-101B-9397-08002B2CF9AE}" pid="5" name="Producer">
    <vt:lpwstr>Microsoft® PowerPoint® 2021</vt:lpwstr>
  </property>
</Properties>
</file>